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7" r:id="rId3"/>
    <p:sldId id="298" r:id="rId4"/>
    <p:sldId id="294" r:id="rId5"/>
    <p:sldId id="297" r:id="rId6"/>
    <p:sldId id="284" r:id="rId7"/>
    <p:sldId id="295" r:id="rId8"/>
    <p:sldId id="296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687F4B-7E14-420B-9B13-C682D4A04AAE}">
          <p14:sldIdLst>
            <p14:sldId id="268"/>
            <p14:sldId id="277"/>
            <p14:sldId id="298"/>
            <p14:sldId id="294"/>
            <p14:sldId id="297"/>
          </p14:sldIdLst>
        </p14:section>
        <p14:section name="Untitled Section" id="{18848AD3-4A99-48A1-BDBE-365F13716A60}">
          <p14:sldIdLst>
            <p14:sldId id="284"/>
            <p14:sldId id="295"/>
            <p14:sldId id="296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513"/>
    <a:srgbClr val="E9BE09"/>
    <a:srgbClr val="17375E"/>
    <a:srgbClr val="1C254A"/>
    <a:srgbClr val="DCB216"/>
    <a:srgbClr val="CCB15B"/>
    <a:srgbClr val="E2C410"/>
    <a:srgbClr val="E55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BAE9-DC37-4AAC-9A74-2D8CD20DE261}" type="datetimeFigureOut">
              <a:rPr lang="en-ZA" smtClean="0"/>
              <a:t>2018/04/15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AEA1-19B3-48E8-9EB9-6D84F91D4D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120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AEA1-19B3-48E8-9EB9-6D84F91D4DE9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826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AEA1-19B3-48E8-9EB9-6D84F91D4DE9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28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AEA1-19B3-48E8-9EB9-6D84F91D4DE9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958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1470025"/>
          </a:xfrm>
          <a:prstGeom prst="rect">
            <a:avLst/>
          </a:prstGeom>
        </p:spPr>
        <p:txBody>
          <a:bodyPr/>
          <a:lstStyle>
            <a:lvl1pPr algn="ctr">
              <a:defRPr lang="en-ZA" sz="3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04856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spcAft>
                <a:spcPts val="2400"/>
              </a:spcAft>
              <a:buNone/>
              <a:defRPr lang="en-ZA" sz="3800" kern="120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91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600" y="2204864"/>
            <a:ext cx="8001000" cy="2520280"/>
          </a:xfrm>
          <a:prstGeom prst="rect">
            <a:avLst/>
          </a:prstGeom>
          <a:solidFill>
            <a:srgbClr val="CCB15B">
              <a:alpha val="60000"/>
            </a:srgbClr>
          </a:solidFill>
          <a:ln>
            <a:solidFill>
              <a:srgbClr val="DCB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2780928"/>
            <a:ext cx="7509520" cy="72494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+mj-lt"/>
              <a:buNone/>
              <a:defRPr lang="en-ZA" sz="32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488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962"/>
            <a:ext cx="8229600" cy="72494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ZA" sz="3200" b="1" kern="1200" cap="all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004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lang="en-U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Font typeface="Arial" pitchFamily="34" charset="0"/>
              <a:buChar char="•"/>
              <a:defRPr lang="en-US" sz="2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marL="0" lvl="0" algn="l" defTabSz="914400" rtl="0" eaLnBrk="1" latinLnBrk="0" hangingPunct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063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962"/>
            <a:ext cx="8229600" cy="72494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ZA" sz="3200" b="1" kern="1200" cap="all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3826768" cy="3816424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 lang="en-U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61963" indent="0" algn="l" defTabSz="914400" rtl="0" eaLnBrk="1" latinLnBrk="0" hangingPunct="1">
              <a:spcBef>
                <a:spcPct val="0"/>
              </a:spcBef>
              <a:spcAft>
                <a:spcPts val="600"/>
              </a:spcAft>
              <a:buFont typeface="Courier New" pitchFamily="49" charset="0"/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812800" indent="-228600" defTabSz="812800">
              <a:buFont typeface="Calibri" pitchFamily="34" charset="0"/>
              <a:buChar char="→"/>
              <a:defRPr lang="en-US" sz="2400" b="1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</a:lstStyle>
          <a:p>
            <a:pPr marL="0" lvl="0" algn="l" defTabSz="914400" rtl="0" eaLnBrk="1" latinLnBrk="0" hangingPunct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64063" y="2564904"/>
            <a:ext cx="4111625" cy="381642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50800" stA="23000" endPos="31000" dir="5400000" sy="-100000" algn="bl" rotWithShape="0"/>
          </a:effectLst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836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533400" y="2895600"/>
            <a:ext cx="8153400" cy="7350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solidFill>
                  <a:schemeClr val="bg1"/>
                </a:solidFill>
              </a:rPr>
              <a:t>Thank you</a:t>
            </a:r>
          </a:p>
          <a:p>
            <a:pPr algn="l"/>
            <a:endParaRPr lang="en-US" sz="3200" b="1" cap="all" dirty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0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5" y="1459"/>
            <a:ext cx="9159476" cy="68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80920" cy="396044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60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PARTICIPATION IN THE APRM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600" cap="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2400"/>
              </a:spcAft>
              <a:buNone/>
            </a:pPr>
            <a:r>
              <a:rPr lang="en-US" sz="3200" dirty="0"/>
              <a:t>Luanda Mpungose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3200" b="0" dirty="0" smtClean="0">
                <a:solidFill>
                  <a:srgbClr val="FFC000"/>
                </a:solidFill>
              </a:rPr>
              <a:t>Luanda.Mpungose@wits.ac.za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000" cap="all" dirty="0" smtClean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000" cap="all" dirty="0" smtClean="0"/>
              <a:t>ASPIN </a:t>
            </a:r>
            <a:r>
              <a:rPr lang="en-US" sz="2000" cap="all" dirty="0"/>
              <a:t>Workshop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000" cap="all" dirty="0"/>
              <a:t>18 April 2018</a:t>
            </a:r>
          </a:p>
          <a:p>
            <a:pPr marL="0" indent="0" algn="ctr">
              <a:buNone/>
            </a:pPr>
            <a:endParaRPr lang="en-ZA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History of youth participation : </a:t>
            </a:r>
            <a:r>
              <a:rPr lang="en-ZA" dirty="0" err="1"/>
              <a:t>aprm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b="0" dirty="0" smtClean="0"/>
              <a:t>2016: APRM was not a youth friendly space</a:t>
            </a:r>
            <a:endParaRPr lang="en-ZA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b="0" dirty="0" smtClean="0"/>
              <a:t>2017: There were younger people being recruited at the continental secretariat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b="0" dirty="0" smtClean="0"/>
              <a:t>2018: APRM </a:t>
            </a:r>
            <a:r>
              <a:rPr lang="en-ZA" b="0" dirty="0"/>
              <a:t>Continental Secretariat has </a:t>
            </a:r>
            <a:r>
              <a:rPr lang="en-ZA" b="0" dirty="0" smtClean="0"/>
              <a:t>demonstrated </a:t>
            </a:r>
            <a:r>
              <a:rPr lang="en-ZA" b="0" dirty="0"/>
              <a:t>some </a:t>
            </a:r>
            <a:r>
              <a:rPr lang="en-ZA" b="0" dirty="0" smtClean="0"/>
              <a:t>transformation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b="0" dirty="0" smtClean="0"/>
              <a:t>young people have gone on review missions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b="0" dirty="0" smtClean="0"/>
              <a:t>Internship opportunities for young people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444208" y="4581128"/>
            <a:ext cx="79208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234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Young people in the </a:t>
            </a:r>
            <a:r>
              <a:rPr lang="en-ZA" dirty="0" err="1" smtClean="0"/>
              <a:t>aprm</a:t>
            </a:r>
            <a:r>
              <a:rPr lang="en-ZA" dirty="0" smtClean="0"/>
              <a:t> review mission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(Image of Uganda mission to be added)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356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05722-3B06-40E8-80D5-0D327AA3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2" y="1783391"/>
            <a:ext cx="8229600" cy="724942"/>
          </a:xfrm>
        </p:spPr>
        <p:txBody>
          <a:bodyPr/>
          <a:lstStyle/>
          <a:p>
            <a:r>
              <a:rPr lang="en-ZA" dirty="0" smtClean="0"/>
              <a:t>Young people at the </a:t>
            </a:r>
            <a:r>
              <a:rPr lang="en-ZA" dirty="0" err="1" smtClean="0"/>
              <a:t>aprm</a:t>
            </a:r>
            <a:r>
              <a:rPr lang="en-ZA" dirty="0" smtClean="0"/>
              <a:t> secretariat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2708920"/>
            <a:ext cx="4139952" cy="3831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4" y="2708920"/>
            <a:ext cx="4355976" cy="37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7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05722-3B06-40E8-80D5-0D327AA3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2" y="1783391"/>
            <a:ext cx="8229600" cy="724942"/>
          </a:xfrm>
        </p:spPr>
        <p:txBody>
          <a:bodyPr/>
          <a:lstStyle/>
          <a:p>
            <a:r>
              <a:rPr lang="en-ZA" dirty="0"/>
              <a:t>Importance of youth in the </a:t>
            </a:r>
            <a:r>
              <a:rPr lang="en-ZA" dirty="0" err="1"/>
              <a:t>aprm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4AB770-D907-4F99-A6F6-28D583A11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b="0" dirty="0"/>
              <a:t>Africa is a young continent with 70% of </a:t>
            </a:r>
            <a:r>
              <a:rPr lang="en-ZA" b="0" dirty="0"/>
              <a:t>its population </a:t>
            </a:r>
            <a:r>
              <a:rPr lang="en-ZA" b="0" dirty="0"/>
              <a:t>below the  age of 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dirty="0"/>
              <a:t>Bad governance affects young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dirty="0"/>
              <a:t>To enhance youth representation in African governance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dirty="0"/>
              <a:t>Harnessing the demographic dividend</a:t>
            </a:r>
          </a:p>
        </p:txBody>
      </p:sp>
    </p:spTree>
    <p:extLst>
      <p:ext uri="{BB962C8B-B14F-4D97-AF65-F5344CB8AC3E}">
        <p14:creationId xmlns:p14="http://schemas.microsoft.com/office/powerpoint/2010/main" val="367983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Kenya youth working group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b="0" dirty="0" smtClean="0"/>
              <a:t>Established in September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dirty="0" smtClean="0"/>
              <a:t>Group </a:t>
            </a:r>
            <a:r>
              <a:rPr lang="en-ZA" b="0" dirty="0"/>
              <a:t>of young people who have mobilised themselves to become part of the </a:t>
            </a:r>
            <a:r>
              <a:rPr lang="en-ZA" b="0" dirty="0" smtClean="0"/>
              <a:t>APRM process</a:t>
            </a:r>
            <a:endParaRPr lang="en-ZA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ZA" b="0" dirty="0" smtClean="0"/>
              <a:t>Operating with minimal resources</a:t>
            </a:r>
            <a:endParaRPr lang="en-ZA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ZA" b="0" dirty="0" smtClean="0"/>
              <a:t>They use</a:t>
            </a:r>
            <a:r>
              <a:rPr lang="en-ZA" b="0" dirty="0" smtClean="0"/>
              <a:t> </a:t>
            </a:r>
            <a:r>
              <a:rPr lang="en-ZA" b="0" dirty="0"/>
              <a:t>social media to engage on governance issues</a:t>
            </a:r>
          </a:p>
        </p:txBody>
      </p:sp>
    </p:spTree>
    <p:extLst>
      <p:ext uri="{BB962C8B-B14F-4D97-AF65-F5344CB8AC3E}">
        <p14:creationId xmlns:p14="http://schemas.microsoft.com/office/powerpoint/2010/main" val="408754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Kenya youth working group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999384" cy="3743325"/>
          </a:xfrm>
        </p:spPr>
      </p:pic>
    </p:spTree>
    <p:extLst>
      <p:ext uri="{BB962C8B-B14F-4D97-AF65-F5344CB8AC3E}">
        <p14:creationId xmlns:p14="http://schemas.microsoft.com/office/powerpoint/2010/main" val="3340565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Governments should not be dismissive of its youth constituent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 smtClean="0"/>
              <a:t>Youth have </a:t>
            </a:r>
            <a:r>
              <a:rPr lang="en-ZA" sz="2400" b="0" dirty="0"/>
              <a:t>a responsibility to engage government </a:t>
            </a:r>
            <a:r>
              <a:rPr lang="en-ZA" sz="2400" b="0" dirty="0" smtClean="0"/>
              <a:t>constructively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 smtClean="0"/>
              <a:t>Including more </a:t>
            </a:r>
            <a:r>
              <a:rPr lang="en-ZA" sz="2400" b="0" dirty="0"/>
              <a:t>young people in </a:t>
            </a:r>
            <a:r>
              <a:rPr lang="en-ZA" sz="2400" b="0" dirty="0" smtClean="0"/>
              <a:t>Country </a:t>
            </a:r>
            <a:r>
              <a:rPr lang="en-ZA" sz="2400" b="0" dirty="0"/>
              <a:t>R</a:t>
            </a:r>
            <a:r>
              <a:rPr lang="en-ZA" sz="2400" b="0" dirty="0" smtClean="0"/>
              <a:t>eview </a:t>
            </a:r>
            <a:r>
              <a:rPr lang="en-ZA" sz="2400" b="0" dirty="0"/>
              <a:t>M</a:t>
            </a:r>
            <a:r>
              <a:rPr lang="en-ZA" sz="2400" b="0" dirty="0" smtClean="0"/>
              <a:t>issions</a:t>
            </a:r>
            <a:endParaRPr lang="en-ZA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Y</a:t>
            </a:r>
            <a:r>
              <a:rPr lang="en-ZA" sz="2400" b="0" dirty="0" smtClean="0"/>
              <a:t>oung </a:t>
            </a:r>
            <a:r>
              <a:rPr lang="en-ZA" sz="2400" b="0" dirty="0"/>
              <a:t>people in National Governing Structures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Build capacity within </a:t>
            </a:r>
            <a:r>
              <a:rPr lang="en-ZA" sz="2400" b="0" dirty="0" smtClean="0"/>
              <a:t>youth </a:t>
            </a:r>
            <a:r>
              <a:rPr lang="en-ZA" sz="2400" b="0" dirty="0"/>
              <a:t>on the APRM  </a:t>
            </a:r>
            <a:r>
              <a:rPr lang="en-ZA" sz="2400" b="0" dirty="0" err="1"/>
              <a:t>eg</a:t>
            </a:r>
            <a:r>
              <a:rPr lang="en-ZA" sz="2400" b="0" dirty="0"/>
              <a:t>. APRM-SAIIA Governance Topic Talk</a:t>
            </a:r>
          </a:p>
          <a:p>
            <a:pPr>
              <a:buFont typeface="Arial" panose="020B0604020202020204" pitchFamily="34" charset="0"/>
              <a:buChar char="•"/>
            </a:pPr>
            <a:endParaRPr lang="en-ZA" sz="2400" b="0" dirty="0"/>
          </a:p>
        </p:txBody>
      </p:sp>
    </p:spTree>
    <p:extLst>
      <p:ext uri="{BB962C8B-B14F-4D97-AF65-F5344CB8AC3E}">
        <p14:creationId xmlns:p14="http://schemas.microsoft.com/office/powerpoint/2010/main" val="4090089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724942"/>
          </a:xfrm>
        </p:spPr>
        <p:txBody>
          <a:bodyPr/>
          <a:lstStyle/>
          <a:p>
            <a:pPr algn="ctr"/>
            <a:r>
              <a:rPr lang="en-ZA" dirty="0"/>
              <a:t>Thank you!</a:t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36CE9D-68D7-479B-9EB7-B3462FE356CA}"/>
              </a:ext>
            </a:extLst>
          </p:cNvPr>
          <p:cNvSpPr/>
          <p:nvPr/>
        </p:nvSpPr>
        <p:spPr>
          <a:xfrm>
            <a:off x="2123728" y="4077072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Luanda.mpungose@wits.ac.za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#</a:t>
            </a:r>
            <a:r>
              <a:rPr lang="en-US" sz="2800" dirty="0" err="1" smtClean="0">
                <a:solidFill>
                  <a:srgbClr val="FFC000"/>
                </a:solidFill>
              </a:rPr>
              <a:t>ReviveAPRM</a:t>
            </a:r>
            <a:endParaRPr lang="en-US" sz="2800" dirty="0">
              <a:solidFill>
                <a:srgbClr val="FFC000"/>
              </a:solidFill>
            </a:endParaRPr>
          </a:p>
          <a:p>
            <a:pPr algn="ctr"/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89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9414</TotalTime>
  <Words>216</Words>
  <Application>Microsoft Office PowerPoint</Application>
  <PresentationFormat>On-screen Show (4:3)</PresentationFormat>
  <Paragraphs>39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PowerPoint Presentation</vt:lpstr>
      <vt:lpstr>History of youth participation : aprm</vt:lpstr>
      <vt:lpstr>Young people in the aprm review mission</vt:lpstr>
      <vt:lpstr>Young people at the aprm secretariat</vt:lpstr>
      <vt:lpstr>Importance of youth in the aprm</vt:lpstr>
      <vt:lpstr>Kenya youth working group </vt:lpstr>
      <vt:lpstr>Kenya youth working group </vt:lpstr>
      <vt:lpstr>Looking forward</vt:lpstr>
      <vt:lpstr>Thank you!  </vt:lpstr>
    </vt:vector>
  </TitlesOfParts>
  <Company>SAIIA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Riona Judge Mccormack</dc:creator>
  <cp:lastModifiedBy>Luanda Mpungose</cp:lastModifiedBy>
  <cp:revision>178</cp:revision>
  <dcterms:created xsi:type="dcterms:W3CDTF">2013-01-04T14:19:12Z</dcterms:created>
  <dcterms:modified xsi:type="dcterms:W3CDTF">2018-04-16T20:22:52Z</dcterms:modified>
</cp:coreProperties>
</file>