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312" r:id="rId3"/>
    <p:sldId id="311" r:id="rId4"/>
    <p:sldId id="31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505"/>
    <a:srgbClr val="E2C410"/>
    <a:srgbClr val="DCB216"/>
    <a:srgbClr val="E9BE09"/>
    <a:srgbClr val="17375E"/>
    <a:srgbClr val="DFA513"/>
    <a:srgbClr val="1C254A"/>
    <a:srgbClr val="CCB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77020" autoAdjust="0"/>
  </p:normalViewPr>
  <p:slideViewPr>
    <p:cSldViewPr>
      <p:cViewPr varScale="1">
        <p:scale>
          <a:sx n="52" d="100"/>
          <a:sy n="52" d="100"/>
        </p:scale>
        <p:origin x="7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69E5A-318B-415A-8B84-E87442562240}" type="datetimeFigureOut">
              <a:rPr lang="en-ZA" smtClean="0"/>
              <a:t>2018/07/23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18CA0-39F0-4C20-B909-0A48EA2E8C8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674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18CA0-39F0-4C20-B909-0A48EA2E8C8B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1663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02624" cy="1470025"/>
          </a:xfrm>
          <a:prstGeom prst="rect">
            <a:avLst/>
          </a:prstGeom>
        </p:spPr>
        <p:txBody>
          <a:bodyPr/>
          <a:lstStyle>
            <a:lvl1pPr algn="ctr">
              <a:defRPr lang="en-ZA" sz="3800" b="1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61048"/>
            <a:ext cx="7704856" cy="17526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0"/>
              </a:spcBef>
              <a:spcAft>
                <a:spcPts val="2400"/>
              </a:spcAft>
              <a:buNone/>
              <a:defRPr lang="en-ZA" sz="3800" kern="1200" dirty="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5915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609600" y="2204864"/>
            <a:ext cx="8001000" cy="2520280"/>
          </a:xfrm>
          <a:prstGeom prst="rect">
            <a:avLst/>
          </a:prstGeom>
          <a:solidFill>
            <a:srgbClr val="CCB15B">
              <a:alpha val="60000"/>
            </a:srgbClr>
          </a:solidFill>
          <a:ln>
            <a:solidFill>
              <a:srgbClr val="DCB2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2780928"/>
            <a:ext cx="7509520" cy="72494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0"/>
              </a:spcBef>
              <a:buFont typeface="+mj-lt"/>
              <a:buNone/>
              <a:defRPr lang="en-ZA" sz="3200" b="1" kern="1200" cap="all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488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9962"/>
            <a:ext cx="8229600" cy="724942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ZA" sz="3200" b="1" kern="1200" cap="all" dirty="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600400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eriod"/>
              <a:defRPr lang="en-US" sz="28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>
              <a:buFont typeface="Arial" pitchFamily="34" charset="0"/>
              <a:buChar char="•"/>
              <a:defRPr lang="en-US" sz="20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marL="0" lvl="0" algn="l" defTabSz="914400" rtl="0" eaLnBrk="1" latinLnBrk="0" hangingPunct="1">
              <a:spcBef>
                <a:spcPct val="0"/>
              </a:spcBef>
              <a:spcAft>
                <a:spcPts val="1200"/>
              </a:spcAft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063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9962"/>
            <a:ext cx="8229600" cy="724942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ZA" sz="3200" b="1" kern="1200" cap="all" dirty="0">
                <a:solidFill>
                  <a:srgbClr val="FFC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5"/>
            <a:ext cx="3826768" cy="3816424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spcBef>
                <a:spcPct val="0"/>
              </a:spcBef>
              <a:spcAft>
                <a:spcPts val="1200"/>
              </a:spcAft>
              <a:buFontTx/>
              <a:buChar char="-"/>
              <a:defRPr lang="en-US" sz="28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61963" indent="0" algn="l" defTabSz="914400" rtl="0" eaLnBrk="1" latinLnBrk="0" hangingPunct="1">
              <a:spcBef>
                <a:spcPct val="0"/>
              </a:spcBef>
              <a:spcAft>
                <a:spcPts val="600"/>
              </a:spcAft>
              <a:buFont typeface="Courier New" pitchFamily="49" charset="0"/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  <a:lvl3pPr marL="812800" indent="-228600" defTabSz="812800">
              <a:buFont typeface="Calibri" pitchFamily="34" charset="0"/>
              <a:buChar char="→"/>
              <a:defRPr lang="en-US" sz="2400" b="1" i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3pPr>
          </a:lstStyle>
          <a:p>
            <a:pPr marL="0" lvl="0" algn="l" defTabSz="914400" rtl="0" eaLnBrk="1" latinLnBrk="0" hangingPunct="1">
              <a:spcBef>
                <a:spcPct val="0"/>
              </a:spcBef>
              <a:spcAft>
                <a:spcPts val="1200"/>
              </a:spcAft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64063" y="2564904"/>
            <a:ext cx="4111625" cy="3816424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50800" stA="23000" endPos="31000" dir="5400000" sy="-100000" algn="bl" rotWithShape="0"/>
          </a:effectLst>
        </p:spPr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5836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533400" y="2895600"/>
            <a:ext cx="8153400" cy="73501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cap="all" dirty="0">
                <a:solidFill>
                  <a:schemeClr val="bg1"/>
                </a:solidFill>
              </a:rPr>
              <a:t>Thank you</a:t>
            </a:r>
          </a:p>
          <a:p>
            <a:pPr algn="l"/>
            <a:endParaRPr lang="en-US" sz="3200" b="1" cap="all" dirty="0">
              <a:solidFill>
                <a:schemeClr val="bg1"/>
              </a:solidFill>
            </a:endParaRPr>
          </a:p>
          <a:p>
            <a:pPr marL="457200" indent="-457200" algn="l">
              <a:buFontTx/>
              <a:buChar char="-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0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18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85" y="1459"/>
            <a:ext cx="9159476" cy="688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3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  <p:sldLayoutId id="2147483653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560042"/>
            <a:ext cx="8496944" cy="3029198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en-US" sz="3200" cap="all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APRM </a:t>
            </a:r>
            <a:r>
              <a:rPr lang="en-US" sz="3200" cap="all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senisitisation</a:t>
            </a:r>
            <a:r>
              <a:rPr lang="en-US" sz="3200" cap="all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project in Namibia (ASPIN) working group meeting</a:t>
            </a:r>
            <a:endParaRPr lang="en-US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en-US" sz="2000" b="0" cap="all" dirty="0"/>
          </a:p>
          <a:p>
            <a:pPr marL="0" indent="0" algn="ctr">
              <a:spcAft>
                <a:spcPts val="0"/>
              </a:spcAft>
              <a:buNone/>
            </a:pPr>
            <a:endParaRPr lang="en-US" sz="2000" b="0" cap="all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sz="2000" b="0" cap="all" dirty="0"/>
              <a:t>25 July 2018</a:t>
            </a:r>
          </a:p>
          <a:p>
            <a:pPr marL="0" indent="0" algn="ctr">
              <a:spcAft>
                <a:spcPts val="0"/>
              </a:spcAft>
              <a:buNone/>
            </a:pPr>
            <a:endParaRPr lang="en-US" sz="2000" b="0" cap="all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sz="2000" b="0" cap="all" dirty="0"/>
              <a:t>Steven Gruzd</a:t>
            </a:r>
          </a:p>
          <a:p>
            <a:pPr marL="0" indent="0" algn="ctr">
              <a:buNone/>
            </a:pPr>
            <a:endParaRPr lang="en-ZA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2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3C49-B3CE-4FE5-A39E-59BFBABEE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D628D5-8F96-4E63-83A5-749338A03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285535"/>
              </p:ext>
            </p:extLst>
          </p:nvPr>
        </p:nvGraphicFramePr>
        <p:xfrm>
          <a:off x="179512" y="116633"/>
          <a:ext cx="8568952" cy="67548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473733302"/>
                    </a:ext>
                  </a:extLst>
                </a:gridCol>
                <a:gridCol w="6768752">
                  <a:extLst>
                    <a:ext uri="{9D8B030D-6E8A-4147-A177-3AD203B41FA5}">
                      <a16:colId xmlns:a16="http://schemas.microsoft.com/office/drawing/2014/main" val="1709816335"/>
                    </a:ext>
                  </a:extLst>
                </a:gridCol>
              </a:tblGrid>
              <a:tr h="8446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10h00 – 10h10 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Welcome and Introduction to APRM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 Steven Gruzd, Programme Head, African Governance and Diplomacy. SAIIA</a:t>
                      </a:r>
                    </a:p>
                  </a:txBody>
                  <a:tcPr marL="64443" marR="644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163487"/>
                  </a:ext>
                </a:extLst>
              </a:tr>
              <a:tr h="747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10h10 – 10h20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Update on Namibian APRM Process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Mr Graham Hopwood, Executive Director, IPPR. 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extLst>
                  <a:ext uri="{0D108BD9-81ED-4DB2-BD59-A6C34878D82A}">
                    <a16:rowId xmlns:a16="http://schemas.microsoft.com/office/drawing/2014/main" val="3817968300"/>
                  </a:ext>
                </a:extLst>
              </a:tr>
              <a:tr h="1130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10h20 – 10h35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Recap on Civil Society Training Workshop in April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Ms Cayley Clifford, Research Scholar, African Governance and Diplomacy. SAIIA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Initial issues identified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extLst>
                  <a:ext uri="{0D108BD9-81ED-4DB2-BD59-A6C34878D82A}">
                    <a16:rowId xmlns:a16="http://schemas.microsoft.com/office/drawing/2014/main" val="1677858648"/>
                  </a:ext>
                </a:extLst>
              </a:tr>
              <a:tr h="17019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10h45 – 11h15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Session One: Working Group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Facilitated by Graham Hopwood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800" dirty="0">
                          <a:effectLst/>
                        </a:rPr>
                        <a:t>Participants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800" dirty="0">
                          <a:effectLst/>
                        </a:rPr>
                        <a:t>How the group should operate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800" dirty="0">
                          <a:effectLst/>
                        </a:rPr>
                        <a:t>Division of responsibilities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800" dirty="0">
                          <a:effectLst/>
                        </a:rPr>
                        <a:t>Timetable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extLst>
                  <a:ext uri="{0D108BD9-81ED-4DB2-BD59-A6C34878D82A}">
                    <a16:rowId xmlns:a16="http://schemas.microsoft.com/office/drawing/2014/main" val="2006930534"/>
                  </a:ext>
                </a:extLst>
              </a:tr>
              <a:tr h="1130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11h15 – 12h30 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Session Two: Governance Issues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Facilitated by Steven Gruzd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Identification of 12 major governance issues in Namibia, how to marshal evidence and prepare the submission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extLst>
                  <a:ext uri="{0D108BD9-81ED-4DB2-BD59-A6C34878D82A}">
                    <a16:rowId xmlns:a16="http://schemas.microsoft.com/office/drawing/2014/main" val="2703627303"/>
                  </a:ext>
                </a:extLst>
              </a:tr>
              <a:tr h="1069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12h30 – 13h00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Consolidation and Closing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800" dirty="0">
                          <a:effectLst/>
                        </a:rPr>
                        <a:t>Presentation of submission format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ZA" sz="1800" dirty="0">
                          <a:effectLst/>
                        </a:rPr>
                        <a:t>Scheduling of submission writing visit and other milestones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43" marR="64443" marT="0" marB="0"/>
                </a:tc>
                <a:extLst>
                  <a:ext uri="{0D108BD9-81ED-4DB2-BD59-A6C34878D82A}">
                    <a16:rowId xmlns:a16="http://schemas.microsoft.com/office/drawing/2014/main" val="3905174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22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3D509-D1EA-44CF-A917-5616FFF6A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ASPIN: A brief recap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0713A-79AB-4E97-AAA8-060968E3D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dirty="0"/>
              <a:t>Working with Namibian CSOs to make a written submission to the national APRM process by November 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dirty="0"/>
              <a:t>Partnership between SAIIA and IPPR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dirty="0"/>
              <a:t>Support from OSISA and FES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9138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0935D-403B-495B-9D0E-515A61196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724942"/>
          </a:xfrm>
        </p:spPr>
        <p:txBody>
          <a:bodyPr/>
          <a:lstStyle/>
          <a:p>
            <a:r>
              <a:rPr lang="en-ZA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A0EB-E937-4B68-86D8-FF4EC5A3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7868"/>
            <a:ext cx="8229600" cy="3600400"/>
          </a:xfrm>
        </p:spPr>
        <p:txBody>
          <a:bodyPr/>
          <a:lstStyle/>
          <a:p>
            <a:r>
              <a:rPr lang="en-ZA" dirty="0"/>
              <a:t>19-20 January – scoping visit, SAIIA in Namibia</a:t>
            </a:r>
          </a:p>
          <a:p>
            <a:r>
              <a:rPr lang="en-ZA" dirty="0"/>
              <a:t>25-27 January – donor meeting, IPPR in SA</a:t>
            </a:r>
          </a:p>
          <a:p>
            <a:r>
              <a:rPr lang="en-ZA" dirty="0"/>
              <a:t>17-18 March -  2 day training workshop, met National Assembly, established working group</a:t>
            </a:r>
          </a:p>
          <a:p>
            <a:r>
              <a:rPr lang="en-ZA" dirty="0"/>
              <a:t>25 July – working group meeting, decide 12 issues</a:t>
            </a:r>
          </a:p>
          <a:p>
            <a:r>
              <a:rPr lang="en-ZA" dirty="0"/>
              <a:t>August/September – submission writing visit</a:t>
            </a:r>
          </a:p>
          <a:p>
            <a:r>
              <a:rPr lang="en-ZA" dirty="0"/>
              <a:t>October/November – circulate draft, validation workshop visit, develop advocacy plan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5507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248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ASPIN: A brief recap </vt:lpstr>
      <vt:lpstr>TIMELINE</vt:lpstr>
    </vt:vector>
  </TitlesOfParts>
  <Company>SAIIA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Riona Judge Mccormack</dc:creator>
  <cp:lastModifiedBy>Steven Gruzd</cp:lastModifiedBy>
  <cp:revision>252</cp:revision>
  <dcterms:created xsi:type="dcterms:W3CDTF">2013-01-04T14:19:12Z</dcterms:created>
  <dcterms:modified xsi:type="dcterms:W3CDTF">2018-07-23T11:34:45Z</dcterms:modified>
</cp:coreProperties>
</file>