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323" r:id="rId7"/>
    <p:sldId id="283" r:id="rId8"/>
    <p:sldId id="287" r:id="rId9"/>
    <p:sldId id="317" r:id="rId10"/>
    <p:sldId id="318" r:id="rId11"/>
    <p:sldId id="292" r:id="rId12"/>
    <p:sldId id="293" r:id="rId13"/>
    <p:sldId id="258" r:id="rId14"/>
    <p:sldId id="272" r:id="rId15"/>
    <p:sldId id="259" r:id="rId16"/>
    <p:sldId id="260" r:id="rId17"/>
    <p:sldId id="261" r:id="rId18"/>
    <p:sldId id="263" r:id="rId19"/>
    <p:sldId id="264" r:id="rId20"/>
    <p:sldId id="265" r:id="rId21"/>
    <p:sldId id="266" r:id="rId22"/>
    <p:sldId id="267" r:id="rId23"/>
    <p:sldId id="268" r:id="rId24"/>
    <p:sldId id="269" r:id="rId25"/>
    <p:sldId id="270" r:id="rId26"/>
  </p:sldIdLst>
  <p:sldSz cx="18288000" cy="10287000"/>
  <p:notesSz cx="6858000" cy="9144000"/>
  <p:embeddedFontLst>
    <p:embeddedFont>
      <p:font typeface="Montserrat Classic" panose="020B0604020202020204" charset="0"/>
      <p:regular r:id="rId28"/>
    </p:embeddedFont>
    <p:embeddedFont>
      <p:font typeface="Montserrat Classic Bold" panose="020B0604020202020204" charset="0"/>
      <p:regular r:id="rId29"/>
    </p:embeddedFont>
    <p:embeddedFont>
      <p:font typeface="Montserrat Semi-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EF808-4821-49CF-B543-3D556129A734}" v="102" dt="2024-07-22T15:09:04.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Gruzd" userId="18255a84-f871-4e34-b037-25e56b7c4368" providerId="ADAL" clId="{190EF808-4821-49CF-B543-3D556129A734}"/>
    <pc:docChg chg="undo custSel addSld delSld modSld sldOrd">
      <pc:chgData name="Steven Gruzd" userId="18255a84-f871-4e34-b037-25e56b7c4368" providerId="ADAL" clId="{190EF808-4821-49CF-B543-3D556129A734}" dt="2024-07-22T16:48:40.588" v="518" actId="1076"/>
      <pc:docMkLst>
        <pc:docMk/>
      </pc:docMkLst>
      <pc:sldChg chg="addSp delSp modSp mod">
        <pc:chgData name="Steven Gruzd" userId="18255a84-f871-4e34-b037-25e56b7c4368" providerId="ADAL" clId="{190EF808-4821-49CF-B543-3D556129A734}" dt="2024-07-22T14:54:26.024" v="289" actId="1076"/>
        <pc:sldMkLst>
          <pc:docMk/>
          <pc:sldMk cId="0" sldId="256"/>
        </pc:sldMkLst>
        <pc:spChg chg="mod">
          <ac:chgData name="Steven Gruzd" userId="18255a84-f871-4e34-b037-25e56b7c4368" providerId="ADAL" clId="{190EF808-4821-49CF-B543-3D556129A734}" dt="2024-07-22T14:54:26.024" v="289" actId="1076"/>
          <ac:spMkLst>
            <pc:docMk/>
            <pc:sldMk cId="0" sldId="256"/>
            <ac:spMk id="7" creationId="{00000000-0000-0000-0000-000000000000}"/>
          </ac:spMkLst>
        </pc:spChg>
        <pc:spChg chg="mod">
          <ac:chgData name="Steven Gruzd" userId="18255a84-f871-4e34-b037-25e56b7c4368" providerId="ADAL" clId="{190EF808-4821-49CF-B543-3D556129A734}" dt="2024-07-22T11:42:19.569" v="119" actId="1076"/>
          <ac:spMkLst>
            <pc:docMk/>
            <pc:sldMk cId="0" sldId="256"/>
            <ac:spMk id="8" creationId="{00000000-0000-0000-0000-000000000000}"/>
          </ac:spMkLst>
        </pc:spChg>
        <pc:spChg chg="add del mod topLvl">
          <ac:chgData name="Steven Gruzd" userId="18255a84-f871-4e34-b037-25e56b7c4368" providerId="ADAL" clId="{190EF808-4821-49CF-B543-3D556129A734}" dt="2024-07-22T11:42:24.207" v="120" actId="1076"/>
          <ac:spMkLst>
            <pc:docMk/>
            <pc:sldMk cId="0" sldId="256"/>
            <ac:spMk id="10" creationId="{00000000-0000-0000-0000-000000000000}"/>
          </ac:spMkLst>
        </pc:spChg>
        <pc:spChg chg="mod topLvl">
          <ac:chgData name="Steven Gruzd" userId="18255a84-f871-4e34-b037-25e56b7c4368" providerId="ADAL" clId="{190EF808-4821-49CF-B543-3D556129A734}" dt="2024-07-22T11:41:37.529" v="105" actId="478"/>
          <ac:spMkLst>
            <pc:docMk/>
            <pc:sldMk cId="0" sldId="256"/>
            <ac:spMk id="11" creationId="{00000000-0000-0000-0000-000000000000}"/>
          </ac:spMkLst>
        </pc:spChg>
        <pc:grpChg chg="add del">
          <ac:chgData name="Steven Gruzd" userId="18255a84-f871-4e34-b037-25e56b7c4368" providerId="ADAL" clId="{190EF808-4821-49CF-B543-3D556129A734}" dt="2024-07-22T11:41:37.529" v="105" actId="478"/>
          <ac:grpSpMkLst>
            <pc:docMk/>
            <pc:sldMk cId="0" sldId="256"/>
            <ac:grpSpMk id="9" creationId="{00000000-0000-0000-0000-000000000000}"/>
          </ac:grpSpMkLst>
        </pc:grpChg>
        <pc:picChg chg="mod">
          <ac:chgData name="Steven Gruzd" userId="18255a84-f871-4e34-b037-25e56b7c4368" providerId="ADAL" clId="{190EF808-4821-49CF-B543-3D556129A734}" dt="2024-07-22T11:40:25.012" v="0" actId="14100"/>
          <ac:picMkLst>
            <pc:docMk/>
            <pc:sldMk cId="0" sldId="256"/>
            <ac:picMk id="1026" creationId="{B4A93A0F-1124-4409-B954-C23544C244D5}"/>
          </ac:picMkLst>
        </pc:picChg>
      </pc:sldChg>
      <pc:sldChg chg="modSp mod">
        <pc:chgData name="Steven Gruzd" userId="18255a84-f871-4e34-b037-25e56b7c4368" providerId="ADAL" clId="{190EF808-4821-49CF-B543-3D556129A734}" dt="2024-07-22T16:48:29.163" v="515" actId="20577"/>
        <pc:sldMkLst>
          <pc:docMk/>
          <pc:sldMk cId="0" sldId="257"/>
        </pc:sldMkLst>
        <pc:spChg chg="mod">
          <ac:chgData name="Steven Gruzd" userId="18255a84-f871-4e34-b037-25e56b7c4368" providerId="ADAL" clId="{190EF808-4821-49CF-B543-3D556129A734}" dt="2024-07-22T16:48:29.163" v="515" actId="20577"/>
          <ac:spMkLst>
            <pc:docMk/>
            <pc:sldMk cId="0" sldId="257"/>
            <ac:spMk id="8" creationId="{00000000-0000-0000-0000-000000000000}"/>
          </ac:spMkLst>
        </pc:spChg>
      </pc:sldChg>
      <pc:sldChg chg="modSp mod">
        <pc:chgData name="Steven Gruzd" userId="18255a84-f871-4e34-b037-25e56b7c4368" providerId="ADAL" clId="{190EF808-4821-49CF-B543-3D556129A734}" dt="2024-07-22T11:45:33.125" v="287" actId="6549"/>
        <pc:sldMkLst>
          <pc:docMk/>
          <pc:sldMk cId="0" sldId="270"/>
        </pc:sldMkLst>
        <pc:spChg chg="mod">
          <ac:chgData name="Steven Gruzd" userId="18255a84-f871-4e34-b037-25e56b7c4368" providerId="ADAL" clId="{190EF808-4821-49CF-B543-3D556129A734}" dt="2024-07-22T11:45:33.125" v="287" actId="6549"/>
          <ac:spMkLst>
            <pc:docMk/>
            <pc:sldMk cId="0" sldId="270"/>
            <ac:spMk id="5" creationId="{00000000-0000-0000-0000-000000000000}"/>
          </ac:spMkLst>
        </pc:spChg>
      </pc:sldChg>
      <pc:sldChg chg="new del">
        <pc:chgData name="Steven Gruzd" userId="18255a84-f871-4e34-b037-25e56b7c4368" providerId="ADAL" clId="{190EF808-4821-49CF-B543-3D556129A734}" dt="2024-07-22T11:43:35.564" v="170" actId="47"/>
        <pc:sldMkLst>
          <pc:docMk/>
          <pc:sldMk cId="1758296470" sldId="271"/>
        </pc:sldMkLst>
      </pc:sldChg>
      <pc:sldChg chg="delSp modSp add mod ord">
        <pc:chgData name="Steven Gruzd" userId="18255a84-f871-4e34-b037-25e56b7c4368" providerId="ADAL" clId="{190EF808-4821-49CF-B543-3D556129A734}" dt="2024-07-22T11:45:10.423" v="243"/>
        <pc:sldMkLst>
          <pc:docMk/>
          <pc:sldMk cId="1339797256" sldId="272"/>
        </pc:sldMkLst>
        <pc:spChg chg="mod">
          <ac:chgData name="Steven Gruzd" userId="18255a84-f871-4e34-b037-25e56b7c4368" providerId="ADAL" clId="{190EF808-4821-49CF-B543-3D556129A734}" dt="2024-07-22T11:45:00.693" v="241" actId="122"/>
          <ac:spMkLst>
            <pc:docMk/>
            <pc:sldMk cId="1339797256" sldId="272"/>
            <ac:spMk id="7" creationId="{00000000-0000-0000-0000-000000000000}"/>
          </ac:spMkLst>
        </pc:spChg>
        <pc:spChg chg="del">
          <ac:chgData name="Steven Gruzd" userId="18255a84-f871-4e34-b037-25e56b7c4368" providerId="ADAL" clId="{190EF808-4821-49CF-B543-3D556129A734}" dt="2024-07-22T11:44:33.863" v="234" actId="478"/>
          <ac:spMkLst>
            <pc:docMk/>
            <pc:sldMk cId="1339797256" sldId="272"/>
            <ac:spMk id="11" creationId="{00000000-0000-0000-0000-000000000000}"/>
          </ac:spMkLst>
        </pc:spChg>
        <pc:spChg chg="del mod">
          <ac:chgData name="Steven Gruzd" userId="18255a84-f871-4e34-b037-25e56b7c4368" providerId="ADAL" clId="{190EF808-4821-49CF-B543-3D556129A734}" dt="2024-07-22T11:44:12.915" v="230" actId="478"/>
          <ac:spMkLst>
            <pc:docMk/>
            <pc:sldMk cId="1339797256" sldId="272"/>
            <ac:spMk id="12" creationId="{00000000-0000-0000-0000-000000000000}"/>
          </ac:spMkLst>
        </pc:spChg>
        <pc:spChg chg="del">
          <ac:chgData name="Steven Gruzd" userId="18255a84-f871-4e34-b037-25e56b7c4368" providerId="ADAL" clId="{190EF808-4821-49CF-B543-3D556129A734}" dt="2024-07-22T11:44:38.310" v="235" actId="478"/>
          <ac:spMkLst>
            <pc:docMk/>
            <pc:sldMk cId="1339797256" sldId="272"/>
            <ac:spMk id="16" creationId="{00000000-0000-0000-0000-000000000000}"/>
          </ac:spMkLst>
        </pc:spChg>
        <pc:spChg chg="del">
          <ac:chgData name="Steven Gruzd" userId="18255a84-f871-4e34-b037-25e56b7c4368" providerId="ADAL" clId="{190EF808-4821-49CF-B543-3D556129A734}" dt="2024-07-22T11:44:17.743" v="231" actId="478"/>
          <ac:spMkLst>
            <pc:docMk/>
            <pc:sldMk cId="1339797256" sldId="272"/>
            <ac:spMk id="17" creationId="{00000000-0000-0000-0000-000000000000}"/>
          </ac:spMkLst>
        </pc:spChg>
        <pc:spChg chg="del">
          <ac:chgData name="Steven Gruzd" userId="18255a84-f871-4e34-b037-25e56b7c4368" providerId="ADAL" clId="{190EF808-4821-49CF-B543-3D556129A734}" dt="2024-07-22T11:44:41.650" v="236" actId="478"/>
          <ac:spMkLst>
            <pc:docMk/>
            <pc:sldMk cId="1339797256" sldId="272"/>
            <ac:spMk id="21" creationId="{00000000-0000-0000-0000-000000000000}"/>
          </ac:spMkLst>
        </pc:spChg>
        <pc:spChg chg="del mod">
          <ac:chgData name="Steven Gruzd" userId="18255a84-f871-4e34-b037-25e56b7c4368" providerId="ADAL" clId="{190EF808-4821-49CF-B543-3D556129A734}" dt="2024-07-22T11:44:31.576" v="233" actId="478"/>
          <ac:spMkLst>
            <pc:docMk/>
            <pc:sldMk cId="1339797256" sldId="272"/>
            <ac:spMk id="22" creationId="{00000000-0000-0000-0000-000000000000}"/>
          </ac:spMkLst>
        </pc:spChg>
        <pc:spChg chg="del">
          <ac:chgData name="Steven Gruzd" userId="18255a84-f871-4e34-b037-25e56b7c4368" providerId="ADAL" clId="{190EF808-4821-49CF-B543-3D556129A734}" dt="2024-07-22T11:44:47.936" v="237" actId="478"/>
          <ac:spMkLst>
            <pc:docMk/>
            <pc:sldMk cId="1339797256" sldId="272"/>
            <ac:spMk id="23" creationId="{00000000-0000-0000-0000-000000000000}"/>
          </ac:spMkLst>
        </pc:spChg>
        <pc:grpChg chg="mod">
          <ac:chgData name="Steven Gruzd" userId="18255a84-f871-4e34-b037-25e56b7c4368" providerId="ADAL" clId="{190EF808-4821-49CF-B543-3D556129A734}" dt="2024-07-22T11:43:58.932" v="216" actId="1076"/>
          <ac:grpSpMkLst>
            <pc:docMk/>
            <pc:sldMk cId="1339797256" sldId="272"/>
            <ac:grpSpMk id="5" creationId="{00000000-0000-0000-0000-000000000000}"/>
          </ac:grpSpMkLst>
        </pc:grpChg>
        <pc:grpChg chg="del">
          <ac:chgData name="Steven Gruzd" userId="18255a84-f871-4e34-b037-25e56b7c4368" providerId="ADAL" clId="{190EF808-4821-49CF-B543-3D556129A734}" dt="2024-07-22T11:44:04.943" v="225" actId="478"/>
          <ac:grpSpMkLst>
            <pc:docMk/>
            <pc:sldMk cId="1339797256" sldId="272"/>
            <ac:grpSpMk id="8" creationId="{00000000-0000-0000-0000-000000000000}"/>
          </ac:grpSpMkLst>
        </pc:grpChg>
        <pc:grpChg chg="del">
          <ac:chgData name="Steven Gruzd" userId="18255a84-f871-4e34-b037-25e56b7c4368" providerId="ADAL" clId="{190EF808-4821-49CF-B543-3D556129A734}" dt="2024-07-22T11:44:06.960" v="226" actId="478"/>
          <ac:grpSpMkLst>
            <pc:docMk/>
            <pc:sldMk cId="1339797256" sldId="272"/>
            <ac:grpSpMk id="13" creationId="{00000000-0000-0000-0000-000000000000}"/>
          </ac:grpSpMkLst>
        </pc:grpChg>
        <pc:grpChg chg="del">
          <ac:chgData name="Steven Gruzd" userId="18255a84-f871-4e34-b037-25e56b7c4368" providerId="ADAL" clId="{190EF808-4821-49CF-B543-3D556129A734}" dt="2024-07-22T11:44:08.542" v="227" actId="478"/>
          <ac:grpSpMkLst>
            <pc:docMk/>
            <pc:sldMk cId="1339797256" sldId="272"/>
            <ac:grpSpMk id="18" creationId="{00000000-0000-0000-0000-000000000000}"/>
          </ac:grpSpMkLst>
        </pc:grpChg>
      </pc:sldChg>
      <pc:sldChg chg="new del">
        <pc:chgData name="Steven Gruzd" userId="18255a84-f871-4e34-b037-25e56b7c4368" providerId="ADAL" clId="{190EF808-4821-49CF-B543-3D556129A734}" dt="2024-07-22T14:58:05.775" v="294" actId="47"/>
        <pc:sldMkLst>
          <pc:docMk/>
          <pc:sldMk cId="1304843202" sldId="273"/>
        </pc:sldMkLst>
      </pc:sldChg>
      <pc:sldChg chg="modSp add del mod">
        <pc:chgData name="Steven Gruzd" userId="18255a84-f871-4e34-b037-25e56b7c4368" providerId="ADAL" clId="{190EF808-4821-49CF-B543-3D556129A734}" dt="2024-07-22T14:55:20.265" v="292" actId="2696"/>
        <pc:sldMkLst>
          <pc:docMk/>
          <pc:sldMk cId="2894120857" sldId="273"/>
        </pc:sldMkLst>
        <pc:spChg chg="mod">
          <ac:chgData name="Steven Gruzd" userId="18255a84-f871-4e34-b037-25e56b7c4368" providerId="ADAL" clId="{190EF808-4821-49CF-B543-3D556129A734}" dt="2024-07-22T14:55:10.904" v="291" actId="27636"/>
          <ac:spMkLst>
            <pc:docMk/>
            <pc:sldMk cId="2894120857" sldId="273"/>
            <ac:spMk id="3" creationId="{00000000-0000-0000-0000-000000000000}"/>
          </ac:spMkLst>
        </pc:spChg>
      </pc:sldChg>
      <pc:sldChg chg="new del">
        <pc:chgData name="Steven Gruzd" userId="18255a84-f871-4e34-b037-25e56b7c4368" providerId="ADAL" clId="{190EF808-4821-49CF-B543-3D556129A734}" dt="2024-07-22T14:58:45.293" v="297" actId="47"/>
        <pc:sldMkLst>
          <pc:docMk/>
          <pc:sldMk cId="3014248207" sldId="273"/>
        </pc:sldMkLst>
      </pc:sldChg>
      <pc:sldChg chg="modSp mod setBg">
        <pc:chgData name="Steven Gruzd" userId="18255a84-f871-4e34-b037-25e56b7c4368" providerId="ADAL" clId="{190EF808-4821-49CF-B543-3D556129A734}" dt="2024-07-22T16:48:40.588" v="518" actId="1076"/>
        <pc:sldMkLst>
          <pc:docMk/>
          <pc:sldMk cId="981441088" sldId="283"/>
        </pc:sldMkLst>
        <pc:spChg chg="mod">
          <ac:chgData name="Steven Gruzd" userId="18255a84-f871-4e34-b037-25e56b7c4368" providerId="ADAL" clId="{190EF808-4821-49CF-B543-3D556129A734}" dt="2024-07-22T15:07:24.307" v="480" actId="207"/>
          <ac:spMkLst>
            <pc:docMk/>
            <pc:sldMk cId="981441088" sldId="283"/>
            <ac:spMk id="6" creationId="{00000000-0000-0000-0000-000000000000}"/>
          </ac:spMkLst>
        </pc:spChg>
        <pc:spChg chg="mod">
          <ac:chgData name="Steven Gruzd" userId="18255a84-f871-4e34-b037-25e56b7c4368" providerId="ADAL" clId="{190EF808-4821-49CF-B543-3D556129A734}" dt="2024-07-22T16:48:40.588" v="518" actId="1076"/>
          <ac:spMkLst>
            <pc:docMk/>
            <pc:sldMk cId="981441088" sldId="283"/>
            <ac:spMk id="7" creationId="{00000000-0000-0000-0000-000000000000}"/>
          </ac:spMkLst>
        </pc:spChg>
      </pc:sldChg>
      <pc:sldChg chg="modSp mod setBg">
        <pc:chgData name="Steven Gruzd" userId="18255a84-f871-4e34-b037-25e56b7c4368" providerId="ADAL" clId="{190EF808-4821-49CF-B543-3D556129A734}" dt="2024-07-22T15:09:04.128" v="493" actId="207"/>
        <pc:sldMkLst>
          <pc:docMk/>
          <pc:sldMk cId="1156735607" sldId="287"/>
        </pc:sldMkLst>
        <pc:spChg chg="mod">
          <ac:chgData name="Steven Gruzd" userId="18255a84-f871-4e34-b037-25e56b7c4368" providerId="ADAL" clId="{190EF808-4821-49CF-B543-3D556129A734}" dt="2024-07-22T15:08:49.866" v="491" actId="207"/>
          <ac:spMkLst>
            <pc:docMk/>
            <pc:sldMk cId="1156735607" sldId="287"/>
            <ac:spMk id="2" creationId="{00000000-0000-0000-0000-000000000000}"/>
          </ac:spMkLst>
        </pc:spChg>
        <pc:spChg chg="mod">
          <ac:chgData name="Steven Gruzd" userId="18255a84-f871-4e34-b037-25e56b7c4368" providerId="ADAL" clId="{190EF808-4821-49CF-B543-3D556129A734}" dt="2024-07-22T15:09:04.128" v="493" actId="207"/>
          <ac:spMkLst>
            <pc:docMk/>
            <pc:sldMk cId="1156735607" sldId="287"/>
            <ac:spMk id="3" creationId="{00000000-0000-0000-0000-000000000000}"/>
          </ac:spMkLst>
        </pc:spChg>
      </pc:sldChg>
      <pc:sldChg chg="add del">
        <pc:chgData name="Steven Gruzd" userId="18255a84-f871-4e34-b037-25e56b7c4368" providerId="ADAL" clId="{190EF808-4821-49CF-B543-3D556129A734}" dt="2024-07-22T15:03:16.254" v="328" actId="2696"/>
        <pc:sldMkLst>
          <pc:docMk/>
          <pc:sldMk cId="705351032" sldId="291"/>
        </pc:sldMkLst>
      </pc:sldChg>
      <pc:sldChg chg="delSp modSp add mod setBg">
        <pc:chgData name="Steven Gruzd" userId="18255a84-f871-4e34-b037-25e56b7c4368" providerId="ADAL" clId="{190EF808-4821-49CF-B543-3D556129A734}" dt="2024-07-22T15:08:05.235" v="485" actId="207"/>
        <pc:sldMkLst>
          <pc:docMk/>
          <pc:sldMk cId="225968898" sldId="292"/>
        </pc:sldMkLst>
        <pc:spChg chg="mod">
          <ac:chgData name="Steven Gruzd" userId="18255a84-f871-4e34-b037-25e56b7c4368" providerId="ADAL" clId="{190EF808-4821-49CF-B543-3D556129A734}" dt="2024-07-22T15:08:05.235" v="485" actId="207"/>
          <ac:spMkLst>
            <pc:docMk/>
            <pc:sldMk cId="225968898" sldId="292"/>
            <ac:spMk id="2" creationId="{00000000-0000-0000-0000-000000000000}"/>
          </ac:spMkLst>
        </pc:spChg>
        <pc:spChg chg="mod">
          <ac:chgData name="Steven Gruzd" userId="18255a84-f871-4e34-b037-25e56b7c4368" providerId="ADAL" clId="{190EF808-4821-49CF-B543-3D556129A734}" dt="2024-07-22T15:07:53.986" v="483" actId="14100"/>
          <ac:spMkLst>
            <pc:docMk/>
            <pc:sldMk cId="225968898" sldId="292"/>
            <ac:spMk id="3" creationId="{00000000-0000-0000-0000-000000000000}"/>
          </ac:spMkLst>
        </pc:spChg>
        <pc:picChg chg="del">
          <ac:chgData name="Steven Gruzd" userId="18255a84-f871-4e34-b037-25e56b7c4368" providerId="ADAL" clId="{190EF808-4821-49CF-B543-3D556129A734}" dt="2024-07-22T15:03:27.996" v="335" actId="478"/>
          <ac:picMkLst>
            <pc:docMk/>
            <pc:sldMk cId="225968898" sldId="292"/>
            <ac:picMk id="4" creationId="{978A41E2-548A-112F-7862-1FC90FBB2D67}"/>
          </ac:picMkLst>
        </pc:picChg>
      </pc:sldChg>
      <pc:sldChg chg="modSp add mod setBg modAnim">
        <pc:chgData name="Steven Gruzd" userId="18255a84-f871-4e34-b037-25e56b7c4368" providerId="ADAL" clId="{190EF808-4821-49CF-B543-3D556129A734}" dt="2024-07-22T15:06:41.307" v="474" actId="1076"/>
        <pc:sldMkLst>
          <pc:docMk/>
          <pc:sldMk cId="4196473310" sldId="293"/>
        </pc:sldMkLst>
        <pc:spChg chg="mod">
          <ac:chgData name="Steven Gruzd" userId="18255a84-f871-4e34-b037-25e56b7c4368" providerId="ADAL" clId="{190EF808-4821-49CF-B543-3D556129A734}" dt="2024-07-22T15:06:41.307" v="474" actId="1076"/>
          <ac:spMkLst>
            <pc:docMk/>
            <pc:sldMk cId="4196473310" sldId="293"/>
            <ac:spMk id="2" creationId="{00000000-0000-0000-0000-000000000000}"/>
          </ac:spMkLst>
        </pc:spChg>
        <pc:spChg chg="mod">
          <ac:chgData name="Steven Gruzd" userId="18255a84-f871-4e34-b037-25e56b7c4368" providerId="ADAL" clId="{190EF808-4821-49CF-B543-3D556129A734}" dt="2024-07-22T15:05:45.836" v="421" actId="20577"/>
          <ac:spMkLst>
            <pc:docMk/>
            <pc:sldMk cId="4196473310" sldId="293"/>
            <ac:spMk id="3" creationId="{00000000-0000-0000-0000-000000000000}"/>
          </ac:spMkLst>
        </pc:spChg>
      </pc:sldChg>
      <pc:sldChg chg="del">
        <pc:chgData name="Steven Gruzd" userId="18255a84-f871-4e34-b037-25e56b7c4368" providerId="ADAL" clId="{190EF808-4821-49CF-B543-3D556129A734}" dt="2024-07-22T15:01:51.106" v="318" actId="2696"/>
        <pc:sldMkLst>
          <pc:docMk/>
          <pc:sldMk cId="1821485574" sldId="300"/>
        </pc:sldMkLst>
      </pc:sldChg>
      <pc:sldChg chg="modSp mod">
        <pc:chgData name="Steven Gruzd" userId="18255a84-f871-4e34-b037-25e56b7c4368" providerId="ADAL" clId="{190EF808-4821-49CF-B543-3D556129A734}" dt="2024-07-22T15:00:37.834" v="305" actId="27636"/>
        <pc:sldMkLst>
          <pc:docMk/>
          <pc:sldMk cId="461123678" sldId="317"/>
        </pc:sldMkLst>
        <pc:spChg chg="mod">
          <ac:chgData name="Steven Gruzd" userId="18255a84-f871-4e34-b037-25e56b7c4368" providerId="ADAL" clId="{190EF808-4821-49CF-B543-3D556129A734}" dt="2024-07-22T15:00:37.834" v="305" actId="27636"/>
          <ac:spMkLst>
            <pc:docMk/>
            <pc:sldMk cId="461123678" sldId="317"/>
            <ac:spMk id="3" creationId="{F25517E4-3666-4E1E-85C4-EB4B708A0A5F}"/>
          </ac:spMkLst>
        </pc:spChg>
      </pc:sldChg>
      <pc:sldChg chg="delSp modSp mod setBg">
        <pc:chgData name="Steven Gruzd" userId="18255a84-f871-4e34-b037-25e56b7c4368" providerId="ADAL" clId="{190EF808-4821-49CF-B543-3D556129A734}" dt="2024-07-22T15:08:34.975" v="490" actId="113"/>
        <pc:sldMkLst>
          <pc:docMk/>
          <pc:sldMk cId="3974904753" sldId="318"/>
        </pc:sldMkLst>
        <pc:spChg chg="mod">
          <ac:chgData name="Steven Gruzd" userId="18255a84-f871-4e34-b037-25e56b7c4368" providerId="ADAL" clId="{190EF808-4821-49CF-B543-3D556129A734}" dt="2024-07-22T15:08:34.975" v="490" actId="113"/>
          <ac:spMkLst>
            <pc:docMk/>
            <pc:sldMk cId="3974904753" sldId="318"/>
            <ac:spMk id="2" creationId="{00000000-0000-0000-0000-000000000000}"/>
          </ac:spMkLst>
        </pc:spChg>
        <pc:spChg chg="mod">
          <ac:chgData name="Steven Gruzd" userId="18255a84-f871-4e34-b037-25e56b7c4368" providerId="ADAL" clId="{190EF808-4821-49CF-B543-3D556129A734}" dt="2024-07-22T15:08:28.016" v="488" actId="207"/>
          <ac:spMkLst>
            <pc:docMk/>
            <pc:sldMk cId="3974904753" sldId="318"/>
            <ac:spMk id="3" creationId="{00000000-0000-0000-0000-000000000000}"/>
          </ac:spMkLst>
        </pc:spChg>
        <pc:picChg chg="del">
          <ac:chgData name="Steven Gruzd" userId="18255a84-f871-4e34-b037-25e56b7c4368" providerId="ADAL" clId="{190EF808-4821-49CF-B543-3D556129A734}" dt="2024-07-22T15:02:10.410" v="319" actId="478"/>
          <ac:picMkLst>
            <pc:docMk/>
            <pc:sldMk cId="3974904753" sldId="318"/>
            <ac:picMk id="4" creationId="{C1AD73E4-5E8D-4D0A-B4D9-5284741798D3}"/>
          </ac:picMkLst>
        </pc:picChg>
      </pc:sldChg>
      <pc:sldChg chg="delSp modSp add mod">
        <pc:chgData name="Steven Gruzd" userId="18255a84-f871-4e34-b037-25e56b7c4368" providerId="ADAL" clId="{190EF808-4821-49CF-B543-3D556129A734}" dt="2024-07-22T14:59:01.983" v="302" actId="1076"/>
        <pc:sldMkLst>
          <pc:docMk/>
          <pc:sldMk cId="1991613925" sldId="323"/>
        </pc:sldMkLst>
        <pc:spChg chg="del">
          <ac:chgData name="Steven Gruzd" userId="18255a84-f871-4e34-b037-25e56b7c4368" providerId="ADAL" clId="{190EF808-4821-49CF-B543-3D556129A734}" dt="2024-07-22T14:58:49.398" v="298" actId="478"/>
          <ac:spMkLst>
            <pc:docMk/>
            <pc:sldMk cId="1991613925" sldId="323"/>
            <ac:spMk id="2" creationId="{E8727A58-3AD9-2E29-A89B-9FF001965395}"/>
          </ac:spMkLst>
        </pc:spChg>
        <pc:picChg chg="mod">
          <ac:chgData name="Steven Gruzd" userId="18255a84-f871-4e34-b037-25e56b7c4368" providerId="ADAL" clId="{190EF808-4821-49CF-B543-3D556129A734}" dt="2024-07-22T14:58:56.260" v="300" actId="1076"/>
          <ac:picMkLst>
            <pc:docMk/>
            <pc:sldMk cId="1991613925" sldId="323"/>
            <ac:picMk id="4" creationId="{56024339-E421-8404-2E07-D246C680945F}"/>
          </ac:picMkLst>
        </pc:picChg>
        <pc:picChg chg="mod">
          <ac:chgData name="Steven Gruzd" userId="18255a84-f871-4e34-b037-25e56b7c4368" providerId="ADAL" clId="{190EF808-4821-49CF-B543-3D556129A734}" dt="2024-07-22T14:59:01.983" v="302" actId="1076"/>
          <ac:picMkLst>
            <pc:docMk/>
            <pc:sldMk cId="1991613925" sldId="323"/>
            <ac:picMk id="7" creationId="{D75EC87F-4E68-028B-ED08-40FBCAB09351}"/>
          </ac:picMkLst>
        </pc:picChg>
        <pc:picChg chg="mod">
          <ac:chgData name="Steven Gruzd" userId="18255a84-f871-4e34-b037-25e56b7c4368" providerId="ADAL" clId="{190EF808-4821-49CF-B543-3D556129A734}" dt="2024-07-22T14:58:58.840" v="301" actId="1076"/>
          <ac:picMkLst>
            <pc:docMk/>
            <pc:sldMk cId="1991613925" sldId="323"/>
            <ac:picMk id="9" creationId="{6F6D1227-5BFE-921D-6731-494A56FFDF5C}"/>
          </ac:picMkLst>
        </pc:picChg>
        <pc:picChg chg="mod">
          <ac:chgData name="Steven Gruzd" userId="18255a84-f871-4e34-b037-25e56b7c4368" providerId="ADAL" clId="{190EF808-4821-49CF-B543-3D556129A734}" dt="2024-07-22T14:58:53.182" v="299" actId="1076"/>
          <ac:picMkLst>
            <pc:docMk/>
            <pc:sldMk cId="1991613925" sldId="323"/>
            <ac:picMk id="11" creationId="{F0CCC073-D306-FE03-F49A-B84752AD5C3D}"/>
          </ac:picMkLst>
        </pc:picChg>
      </pc:sldChg>
      <pc:sldMasterChg chg="delSldLayout">
        <pc:chgData name="Steven Gruzd" userId="18255a84-f871-4e34-b037-25e56b7c4368" providerId="ADAL" clId="{190EF808-4821-49CF-B543-3D556129A734}" dt="2024-07-22T14:55:20.265" v="292" actId="2696"/>
        <pc:sldMasterMkLst>
          <pc:docMk/>
          <pc:sldMasterMk cId="0" sldId="2147483648"/>
        </pc:sldMasterMkLst>
        <pc:sldLayoutChg chg="del">
          <pc:chgData name="Steven Gruzd" userId="18255a84-f871-4e34-b037-25e56b7c4368" providerId="ADAL" clId="{190EF808-4821-49CF-B543-3D556129A734}" dt="2024-07-22T14:55:20.265" v="292" actId="2696"/>
          <pc:sldLayoutMkLst>
            <pc:docMk/>
            <pc:sldMasterMk cId="0" sldId="2147483648"/>
            <pc:sldLayoutMk cId="2803432236"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2AF8B-3DD6-47C6-8101-B24A459DEE84}"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4439-28E8-4273-86B7-80F18D1E82BA}" type="slidenum">
              <a:rPr lang="en-US" smtClean="0"/>
              <a:t>‹#›</a:t>
            </a:fld>
            <a:endParaRPr lang="en-US"/>
          </a:p>
        </p:txBody>
      </p:sp>
    </p:spTree>
    <p:extLst>
      <p:ext uri="{BB962C8B-B14F-4D97-AF65-F5344CB8AC3E}">
        <p14:creationId xmlns:p14="http://schemas.microsoft.com/office/powerpoint/2010/main" val="271428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F18CA0-39F0-4C20-B909-0A48EA2E8C8B}" type="slidenum">
              <a:rPr lang="en-ZA" smtClean="0"/>
              <a:t>5</a:t>
            </a:fld>
            <a:endParaRPr lang="en-ZA"/>
          </a:p>
        </p:txBody>
      </p:sp>
    </p:spTree>
    <p:extLst>
      <p:ext uri="{BB962C8B-B14F-4D97-AF65-F5344CB8AC3E}">
        <p14:creationId xmlns:p14="http://schemas.microsoft.com/office/powerpoint/2010/main" val="86676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AF18CA0-39F0-4C20-B909-0A48EA2E8C8B}" type="slidenum">
              <a:rPr lang="en-ZA" smtClean="0"/>
              <a:t>6</a:t>
            </a:fld>
            <a:endParaRPr lang="en-ZA"/>
          </a:p>
        </p:txBody>
      </p:sp>
    </p:spTree>
    <p:extLst>
      <p:ext uri="{BB962C8B-B14F-4D97-AF65-F5344CB8AC3E}">
        <p14:creationId xmlns:p14="http://schemas.microsoft.com/office/powerpoint/2010/main" val="176392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F18CA0-39F0-4C20-B909-0A48EA2E8C8B}" type="slidenum">
              <a:rPr lang="en-ZA" smtClean="0"/>
              <a:t>7</a:t>
            </a:fld>
            <a:endParaRPr lang="en-ZA"/>
          </a:p>
        </p:txBody>
      </p:sp>
    </p:spTree>
    <p:extLst>
      <p:ext uri="{BB962C8B-B14F-4D97-AF65-F5344CB8AC3E}">
        <p14:creationId xmlns:p14="http://schemas.microsoft.com/office/powerpoint/2010/main" val="285607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377854"/>
            <a:ext cx="7126812" cy="7585046"/>
            <a:chOff x="1647669" y="0"/>
            <a:chExt cx="5720564" cy="6088380"/>
          </a:xfrm>
        </p:grpSpPr>
        <p:sp>
          <p:nvSpPr>
            <p:cNvPr id="3" name="Freeform 3"/>
            <p:cNvSpPr/>
            <p:nvPr/>
          </p:nvSpPr>
          <p:spPr>
            <a:xfrm>
              <a:off x="1647669" y="0"/>
              <a:ext cx="5720564" cy="6088380"/>
            </a:xfrm>
            <a:custGeom>
              <a:avLst/>
              <a:gdLst/>
              <a:ahLst/>
              <a:cxnLst/>
              <a:rect l="l" t="t" r="r" b="b"/>
              <a:pathLst>
                <a:path w="7368234" h="6088380">
                  <a:moveTo>
                    <a:pt x="5525843" y="0"/>
                  </a:moveTo>
                  <a:lnTo>
                    <a:pt x="1842391" y="0"/>
                  </a:lnTo>
                  <a:lnTo>
                    <a:pt x="0" y="3044190"/>
                  </a:lnTo>
                  <a:lnTo>
                    <a:pt x="0" y="4330700"/>
                  </a:lnTo>
                  <a:cubicBezTo>
                    <a:pt x="0" y="5300980"/>
                    <a:pt x="825349" y="6088380"/>
                    <a:pt x="1842391" y="6088380"/>
                  </a:cubicBezTo>
                  <a:lnTo>
                    <a:pt x="5525843" y="6088380"/>
                  </a:lnTo>
                  <a:lnTo>
                    <a:pt x="7368234" y="3044190"/>
                  </a:lnTo>
                  <a:lnTo>
                    <a:pt x="7368234" y="1757680"/>
                  </a:lnTo>
                  <a:cubicBezTo>
                    <a:pt x="7368234" y="787400"/>
                    <a:pt x="6542885" y="0"/>
                    <a:pt x="5525843" y="0"/>
                  </a:cubicBezTo>
                  <a:close/>
                </a:path>
              </a:pathLst>
            </a:custGeom>
            <a:blipFill>
              <a:blip r:embed="rId2"/>
              <a:stretch>
                <a:fillRect l="-52391" t="-844" r="-60469" b="844"/>
              </a:stretch>
            </a:blipFill>
          </p:spPr>
          <p:txBody>
            <a:bodyPr/>
            <a:lstStyle/>
            <a:p>
              <a:endParaRPr lang="en-ZA" dirty="0"/>
            </a:p>
          </p:txBody>
        </p:sp>
      </p:grpSp>
      <p:sp>
        <p:nvSpPr>
          <p:cNvPr id="4" name="Freeform 4"/>
          <p:cNvSpPr/>
          <p:nvPr/>
        </p:nvSpPr>
        <p:spPr>
          <a:xfrm flipH="1">
            <a:off x="-2052704" y="8243721"/>
            <a:ext cx="8757453" cy="7571877"/>
          </a:xfrm>
          <a:custGeom>
            <a:avLst/>
            <a:gdLst/>
            <a:ahLst/>
            <a:cxnLst/>
            <a:rect l="l" t="t" r="r" b="b"/>
            <a:pathLst>
              <a:path w="8757453" h="7571877">
                <a:moveTo>
                  <a:pt x="8757453" y="0"/>
                </a:moveTo>
                <a:lnTo>
                  <a:pt x="0" y="0"/>
                </a:lnTo>
                <a:lnTo>
                  <a:pt x="0" y="7571877"/>
                </a:lnTo>
                <a:lnTo>
                  <a:pt x="8757453" y="7571877"/>
                </a:lnTo>
                <a:lnTo>
                  <a:pt x="875745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ZA" dirty="0"/>
          </a:p>
        </p:txBody>
      </p:sp>
      <p:sp>
        <p:nvSpPr>
          <p:cNvPr id="5" name="Freeform 5"/>
          <p:cNvSpPr/>
          <p:nvPr/>
        </p:nvSpPr>
        <p:spPr>
          <a:xfrm>
            <a:off x="164364" y="8820564"/>
            <a:ext cx="4323318" cy="875472"/>
          </a:xfrm>
          <a:custGeom>
            <a:avLst/>
            <a:gdLst/>
            <a:ahLst/>
            <a:cxnLst/>
            <a:rect l="l" t="t" r="r" b="b"/>
            <a:pathLst>
              <a:path w="4323318" h="875472">
                <a:moveTo>
                  <a:pt x="0" y="0"/>
                </a:moveTo>
                <a:lnTo>
                  <a:pt x="4323317" y="0"/>
                </a:lnTo>
                <a:lnTo>
                  <a:pt x="4323317" y="875472"/>
                </a:lnTo>
                <a:lnTo>
                  <a:pt x="0" y="875472"/>
                </a:lnTo>
                <a:lnTo>
                  <a:pt x="0" y="0"/>
                </a:lnTo>
                <a:close/>
              </a:path>
            </a:pathLst>
          </a:custGeom>
          <a:blipFill>
            <a:blip r:embed="rId5"/>
            <a:stretch>
              <a:fillRect/>
            </a:stretch>
          </a:blipFill>
        </p:spPr>
        <p:txBody>
          <a:bodyPr/>
          <a:lstStyle/>
          <a:p>
            <a:endParaRPr lang="en-ZA" dirty="0"/>
          </a:p>
        </p:txBody>
      </p:sp>
      <p:grpSp>
        <p:nvGrpSpPr>
          <p:cNvPr id="6" name="Group 6"/>
          <p:cNvGrpSpPr/>
          <p:nvPr/>
        </p:nvGrpSpPr>
        <p:grpSpPr>
          <a:xfrm>
            <a:off x="7540449" y="2564701"/>
            <a:ext cx="9563100" cy="5618204"/>
            <a:chOff x="-1139671" y="378701"/>
            <a:chExt cx="12750800" cy="7490939"/>
          </a:xfrm>
        </p:grpSpPr>
        <p:sp>
          <p:nvSpPr>
            <p:cNvPr id="7" name="TextBox 7"/>
            <p:cNvSpPr txBox="1"/>
            <p:nvPr/>
          </p:nvSpPr>
          <p:spPr>
            <a:xfrm>
              <a:off x="-1139671" y="378701"/>
              <a:ext cx="12750800" cy="6360715"/>
            </a:xfrm>
            <a:prstGeom prst="rect">
              <a:avLst/>
            </a:prstGeom>
          </p:spPr>
          <p:txBody>
            <a:bodyPr wrap="square" lIns="0" tIns="0" rIns="0" bIns="0" rtlCol="0" anchor="t">
              <a:spAutoFit/>
            </a:bodyPr>
            <a:lstStyle/>
            <a:p>
              <a:pPr marL="0" lvl="0" indent="0">
                <a:lnSpc>
                  <a:spcPts val="9349"/>
                </a:lnSpc>
              </a:pPr>
              <a:r>
                <a:rPr lang="en-US" sz="8499" dirty="0">
                  <a:solidFill>
                    <a:srgbClr val="D9B752"/>
                  </a:solidFill>
                  <a:latin typeface="Montserrat Classic"/>
                </a:rPr>
                <a:t>MALAWI APRM POPULAR SENSITISATION PROJECT (MAPS)</a:t>
              </a:r>
            </a:p>
          </p:txBody>
        </p:sp>
        <p:sp>
          <p:nvSpPr>
            <p:cNvPr id="8" name="TextBox 8"/>
            <p:cNvSpPr txBox="1"/>
            <p:nvPr/>
          </p:nvSpPr>
          <p:spPr>
            <a:xfrm>
              <a:off x="-602572" y="6739416"/>
              <a:ext cx="11676604" cy="1130224"/>
            </a:xfrm>
            <a:prstGeom prst="rect">
              <a:avLst/>
            </a:prstGeom>
          </p:spPr>
          <p:txBody>
            <a:bodyPr wrap="square" lIns="0" tIns="0" rIns="0" bIns="0" rtlCol="0" anchor="t">
              <a:spAutoFit/>
            </a:bodyPr>
            <a:lstStyle/>
            <a:p>
              <a:pPr marL="0" lvl="0" indent="0" algn="l">
                <a:lnSpc>
                  <a:spcPts val="3499"/>
                </a:lnSpc>
              </a:pPr>
              <a:r>
                <a:rPr lang="en-US" sz="2499" dirty="0">
                  <a:solidFill>
                    <a:srgbClr val="D9B752"/>
                  </a:solidFill>
                  <a:latin typeface="Montserrat Classic"/>
                </a:rPr>
                <a:t>Launch workshop, 24 July 2024</a:t>
              </a:r>
            </a:p>
            <a:p>
              <a:pPr marL="0" lvl="0" indent="0" algn="l">
                <a:lnSpc>
                  <a:spcPts val="3499"/>
                </a:lnSpc>
              </a:pPr>
              <a:r>
                <a:rPr lang="en-US" sz="2499" dirty="0" err="1">
                  <a:solidFill>
                    <a:srgbClr val="D9B752"/>
                  </a:solidFill>
                  <a:latin typeface="Montserrat Classic"/>
                </a:rPr>
                <a:t>Ufulu</a:t>
              </a:r>
              <a:r>
                <a:rPr lang="en-US" sz="2499" dirty="0">
                  <a:solidFill>
                    <a:srgbClr val="D9B752"/>
                  </a:solidFill>
                  <a:latin typeface="Montserrat Classic"/>
                </a:rPr>
                <a:t> Gardens Hotel, Lilongwe, Malawi</a:t>
              </a:r>
            </a:p>
          </p:txBody>
        </p:sp>
      </p:grpSp>
      <p:grpSp>
        <p:nvGrpSpPr>
          <p:cNvPr id="9" name="Group 9"/>
          <p:cNvGrpSpPr/>
          <p:nvPr/>
        </p:nvGrpSpPr>
        <p:grpSpPr>
          <a:xfrm>
            <a:off x="8015004" y="8019987"/>
            <a:ext cx="8216307" cy="1426199"/>
            <a:chOff x="-506931" y="67283"/>
            <a:chExt cx="10955076" cy="1901598"/>
          </a:xfrm>
        </p:grpSpPr>
        <p:sp>
          <p:nvSpPr>
            <p:cNvPr id="10" name="TextBox 10"/>
            <p:cNvSpPr txBox="1"/>
            <p:nvPr/>
          </p:nvSpPr>
          <p:spPr>
            <a:xfrm>
              <a:off x="-506931" y="837523"/>
              <a:ext cx="6706548" cy="1131358"/>
            </a:xfrm>
            <a:prstGeom prst="rect">
              <a:avLst/>
            </a:prstGeom>
          </p:spPr>
          <p:txBody>
            <a:bodyPr lIns="0" tIns="0" rIns="0" bIns="0" rtlCol="0" anchor="t">
              <a:spAutoFit/>
            </a:bodyPr>
            <a:lstStyle/>
            <a:p>
              <a:pPr>
                <a:lnSpc>
                  <a:spcPts val="3499"/>
                </a:lnSpc>
              </a:pPr>
              <a:r>
                <a:rPr lang="en-US" sz="2499" dirty="0">
                  <a:solidFill>
                    <a:srgbClr val="D9B752"/>
                  </a:solidFill>
                  <a:latin typeface="Montserrat Classic"/>
                </a:rPr>
                <a:t>Steven Gruzd </a:t>
              </a:r>
            </a:p>
            <a:p>
              <a:pPr>
                <a:lnSpc>
                  <a:spcPts val="3499"/>
                </a:lnSpc>
              </a:pPr>
              <a:endParaRPr lang="en-US" sz="2499" dirty="0">
                <a:solidFill>
                  <a:srgbClr val="D9B752"/>
                </a:solidFill>
                <a:latin typeface="Montserrat Classic"/>
              </a:endParaRPr>
            </a:p>
          </p:txBody>
        </p:sp>
        <p:sp>
          <p:nvSpPr>
            <p:cNvPr id="11" name="TextBox 11"/>
            <p:cNvSpPr txBox="1"/>
            <p:nvPr/>
          </p:nvSpPr>
          <p:spPr>
            <a:xfrm>
              <a:off x="3741597" y="67283"/>
              <a:ext cx="6706548" cy="457200"/>
            </a:xfrm>
            <a:prstGeom prst="rect">
              <a:avLst/>
            </a:prstGeom>
          </p:spPr>
          <p:txBody>
            <a:bodyPr lIns="0" tIns="0" rIns="0" bIns="0" rtlCol="0" anchor="t">
              <a:spAutoFit/>
            </a:bodyPr>
            <a:lstStyle/>
            <a:p>
              <a:pPr marL="0" lvl="0" indent="0">
                <a:lnSpc>
                  <a:spcPts val="2760"/>
                </a:lnSpc>
              </a:pPr>
              <a:endParaRPr lang="en-US" sz="2300" dirty="0">
                <a:solidFill>
                  <a:srgbClr val="D9B752"/>
                </a:solidFill>
                <a:latin typeface="Montserrat Semi-Bold"/>
              </a:endParaRPr>
            </a:p>
          </p:txBody>
        </p:sp>
      </p:grpSp>
      <p:pic>
        <p:nvPicPr>
          <p:cNvPr id="1026" name="Picture 2" descr="Malawi Economic Justice Network- MEJN">
            <a:extLst>
              <a:ext uri="{FF2B5EF4-FFF2-40B4-BE49-F238E27FC236}">
                <a16:creationId xmlns:a16="http://schemas.microsoft.com/office/drawing/2014/main" id="{B4A93A0F-1124-4409-B954-C23544C24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0" y="0"/>
            <a:ext cx="2943225" cy="2645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439418"/>
            <a:chOff x="0" y="0"/>
            <a:chExt cx="4816593" cy="905855"/>
          </a:xfrm>
        </p:grpSpPr>
        <p:sp>
          <p:nvSpPr>
            <p:cNvPr id="3" name="Freeform 3"/>
            <p:cNvSpPr/>
            <p:nvPr/>
          </p:nvSpPr>
          <p:spPr>
            <a:xfrm>
              <a:off x="0" y="0"/>
              <a:ext cx="4816592" cy="905855"/>
            </a:xfrm>
            <a:custGeom>
              <a:avLst/>
              <a:gdLst/>
              <a:ahLst/>
              <a:cxnLst/>
              <a:rect l="l" t="t" r="r" b="b"/>
              <a:pathLst>
                <a:path w="4816592" h="905855">
                  <a:moveTo>
                    <a:pt x="0" y="0"/>
                  </a:moveTo>
                  <a:lnTo>
                    <a:pt x="4816592" y="0"/>
                  </a:lnTo>
                  <a:lnTo>
                    <a:pt x="4816592" y="905855"/>
                  </a:lnTo>
                  <a:lnTo>
                    <a:pt x="0" y="905855"/>
                  </a:lnTo>
                  <a:close/>
                </a:path>
              </a:pathLst>
            </a:custGeom>
            <a:solidFill>
              <a:srgbClr val="D9B752"/>
            </a:solidFill>
          </p:spPr>
          <p:txBody>
            <a:bodyPr/>
            <a:lstStyle/>
            <a:p>
              <a:endParaRPr lang="en-ZA" dirty="0"/>
            </a:p>
          </p:txBody>
        </p:sp>
        <p:sp>
          <p:nvSpPr>
            <p:cNvPr id="4" name="TextBox 4"/>
            <p:cNvSpPr txBox="1"/>
            <p:nvPr/>
          </p:nvSpPr>
          <p:spPr>
            <a:xfrm>
              <a:off x="0" y="-38100"/>
              <a:ext cx="4816593" cy="943955"/>
            </a:xfrm>
            <a:prstGeom prst="rect">
              <a:avLst/>
            </a:prstGeom>
          </p:spPr>
          <p:txBody>
            <a:bodyPr lIns="50800" tIns="50800" rIns="50800" bIns="50800" rtlCol="0" anchor="ctr"/>
            <a:lstStyle/>
            <a:p>
              <a:pPr algn="ctr">
                <a:lnSpc>
                  <a:spcPts val="2100"/>
                </a:lnSpc>
              </a:pPr>
              <a:endParaRPr dirty="0"/>
            </a:p>
          </p:txBody>
        </p:sp>
      </p:grpSp>
      <p:grpSp>
        <p:nvGrpSpPr>
          <p:cNvPr id="5" name="Group 5"/>
          <p:cNvGrpSpPr/>
          <p:nvPr/>
        </p:nvGrpSpPr>
        <p:grpSpPr>
          <a:xfrm>
            <a:off x="1028700" y="1028700"/>
            <a:ext cx="10965931" cy="1396081"/>
            <a:chOff x="0" y="0"/>
            <a:chExt cx="14621242" cy="1861441"/>
          </a:xfrm>
        </p:grpSpPr>
        <p:sp>
          <p:nvSpPr>
            <p:cNvPr id="6" name="TextBox 6"/>
            <p:cNvSpPr txBox="1"/>
            <p:nvPr/>
          </p:nvSpPr>
          <p:spPr>
            <a:xfrm>
              <a:off x="0" y="1314283"/>
              <a:ext cx="14621242" cy="547158"/>
            </a:xfrm>
            <a:prstGeom prst="rect">
              <a:avLst/>
            </a:prstGeom>
          </p:spPr>
          <p:txBody>
            <a:bodyPr lIns="0" tIns="0" rIns="0" bIns="0" rtlCol="0" anchor="t">
              <a:spAutoFit/>
            </a:bodyPr>
            <a:lstStyle/>
            <a:p>
              <a:pPr algn="l">
                <a:lnSpc>
                  <a:spcPts val="3499"/>
                </a:lnSpc>
              </a:pPr>
              <a:endParaRPr dirty="0"/>
            </a:p>
          </p:txBody>
        </p:sp>
        <p:sp>
          <p:nvSpPr>
            <p:cNvPr id="7" name="TextBox 7"/>
            <p:cNvSpPr txBox="1"/>
            <p:nvPr/>
          </p:nvSpPr>
          <p:spPr>
            <a:xfrm>
              <a:off x="0" y="47625"/>
              <a:ext cx="14621242" cy="1061508"/>
            </a:xfrm>
            <a:prstGeom prst="rect">
              <a:avLst/>
            </a:prstGeom>
          </p:spPr>
          <p:txBody>
            <a:bodyPr lIns="0" tIns="0" rIns="0" bIns="0" rtlCol="0" anchor="t">
              <a:spAutoFit/>
            </a:bodyPr>
            <a:lstStyle/>
            <a:p>
              <a:pPr marL="0" lvl="0" indent="0" algn="l">
                <a:lnSpc>
                  <a:spcPts val="6049"/>
                </a:lnSpc>
                <a:spcBef>
                  <a:spcPct val="0"/>
                </a:spcBef>
              </a:pPr>
              <a:r>
                <a:rPr lang="en-US" sz="5499" dirty="0">
                  <a:solidFill>
                    <a:srgbClr val="144469"/>
                  </a:solidFill>
                  <a:latin typeface="Montserrat Classic Bold"/>
                </a:rPr>
                <a:t>MALAWI AND THE APRM</a:t>
              </a:r>
            </a:p>
          </p:txBody>
        </p:sp>
      </p:grpSp>
      <p:grpSp>
        <p:nvGrpSpPr>
          <p:cNvPr id="8" name="Group 8"/>
          <p:cNvGrpSpPr/>
          <p:nvPr/>
        </p:nvGrpSpPr>
        <p:grpSpPr>
          <a:xfrm>
            <a:off x="3057525" y="4744291"/>
            <a:ext cx="4057650" cy="913081"/>
            <a:chOff x="0" y="0"/>
            <a:chExt cx="1038470" cy="233684"/>
          </a:xfrm>
        </p:grpSpPr>
        <p:sp>
          <p:nvSpPr>
            <p:cNvPr id="9" name="Freeform 9"/>
            <p:cNvSpPr/>
            <p:nvPr/>
          </p:nvSpPr>
          <p:spPr>
            <a:xfrm>
              <a:off x="0" y="0"/>
              <a:ext cx="1038470" cy="233684"/>
            </a:xfrm>
            <a:custGeom>
              <a:avLst/>
              <a:gdLst/>
              <a:ahLst/>
              <a:cxnLst/>
              <a:rect l="l" t="t" r="r" b="b"/>
              <a:pathLst>
                <a:path w="1038470" h="233684">
                  <a:moveTo>
                    <a:pt x="0" y="0"/>
                  </a:moveTo>
                  <a:lnTo>
                    <a:pt x="1038470" y="0"/>
                  </a:lnTo>
                  <a:lnTo>
                    <a:pt x="1038470" y="233684"/>
                  </a:lnTo>
                  <a:lnTo>
                    <a:pt x="0" y="233684"/>
                  </a:lnTo>
                  <a:close/>
                </a:path>
              </a:pathLst>
            </a:custGeom>
            <a:solidFill>
              <a:srgbClr val="7E7642"/>
            </a:solidFill>
            <a:ln cap="sq">
              <a:noFill/>
              <a:prstDash val="solid"/>
              <a:miter/>
            </a:ln>
          </p:spPr>
          <p:txBody>
            <a:bodyPr/>
            <a:lstStyle/>
            <a:p>
              <a:endParaRPr lang="en-ZA" dirty="0"/>
            </a:p>
          </p:txBody>
        </p:sp>
        <p:sp>
          <p:nvSpPr>
            <p:cNvPr id="10" name="TextBox 10"/>
            <p:cNvSpPr txBox="1"/>
            <p:nvPr/>
          </p:nvSpPr>
          <p:spPr>
            <a:xfrm>
              <a:off x="0" y="-66675"/>
              <a:ext cx="1038470" cy="300359"/>
            </a:xfrm>
            <a:prstGeom prst="rect">
              <a:avLst/>
            </a:prstGeom>
          </p:spPr>
          <p:txBody>
            <a:bodyPr lIns="50800" tIns="50800" rIns="50800" bIns="50800" rtlCol="0" anchor="ctr"/>
            <a:lstStyle/>
            <a:p>
              <a:pPr marL="0" lvl="1" indent="0" algn="ctr">
                <a:lnSpc>
                  <a:spcPts val="4200"/>
                </a:lnSpc>
                <a:spcBef>
                  <a:spcPct val="0"/>
                </a:spcBef>
              </a:pPr>
              <a:r>
                <a:rPr lang="en-US" sz="3000" dirty="0">
                  <a:solidFill>
                    <a:srgbClr val="D9B752"/>
                  </a:solidFill>
                  <a:latin typeface="Montserrat Classic"/>
                </a:rPr>
                <a:t>2004</a:t>
              </a:r>
            </a:p>
          </p:txBody>
        </p:sp>
      </p:grpSp>
      <p:sp>
        <p:nvSpPr>
          <p:cNvPr id="11" name="AutoShape 11"/>
          <p:cNvSpPr/>
          <p:nvPr/>
        </p:nvSpPr>
        <p:spPr>
          <a:xfrm>
            <a:off x="5086350" y="5657372"/>
            <a:ext cx="0" cy="526051"/>
          </a:xfrm>
          <a:prstGeom prst="line">
            <a:avLst/>
          </a:prstGeom>
          <a:ln w="28575" cap="flat">
            <a:solidFill>
              <a:srgbClr val="D9B752"/>
            </a:solidFill>
            <a:prstDash val="solid"/>
            <a:headEnd type="none" w="sm" len="sm"/>
            <a:tailEnd type="none" w="sm" len="sm"/>
          </a:ln>
        </p:spPr>
        <p:txBody>
          <a:bodyPr/>
          <a:lstStyle/>
          <a:p>
            <a:endParaRPr lang="en-ZA" dirty="0"/>
          </a:p>
        </p:txBody>
      </p:sp>
      <p:sp>
        <p:nvSpPr>
          <p:cNvPr id="12" name="TextBox 12"/>
          <p:cNvSpPr txBox="1"/>
          <p:nvPr/>
        </p:nvSpPr>
        <p:spPr>
          <a:xfrm>
            <a:off x="3419018" y="6347195"/>
            <a:ext cx="3334664" cy="860425"/>
          </a:xfrm>
          <a:prstGeom prst="rect">
            <a:avLst/>
          </a:prstGeom>
        </p:spPr>
        <p:txBody>
          <a:bodyPr lIns="0" tIns="0" rIns="0" bIns="0" rtlCol="0" anchor="t">
            <a:spAutoFit/>
          </a:bodyPr>
          <a:lstStyle/>
          <a:p>
            <a:pPr marL="0" lvl="1" indent="0" algn="ctr">
              <a:lnSpc>
                <a:spcPts val="3499"/>
              </a:lnSpc>
              <a:spcBef>
                <a:spcPct val="0"/>
              </a:spcBef>
            </a:pPr>
            <a:r>
              <a:rPr lang="en-US" sz="2499" dirty="0">
                <a:solidFill>
                  <a:srgbClr val="D9B752"/>
                </a:solidFill>
                <a:latin typeface="Montserrat Classic"/>
              </a:rPr>
              <a:t>Malawi acceded to the APRM</a:t>
            </a:r>
          </a:p>
        </p:txBody>
      </p:sp>
      <p:grpSp>
        <p:nvGrpSpPr>
          <p:cNvPr id="13" name="Group 13"/>
          <p:cNvGrpSpPr/>
          <p:nvPr/>
        </p:nvGrpSpPr>
        <p:grpSpPr>
          <a:xfrm>
            <a:off x="7115175" y="4744291"/>
            <a:ext cx="4057650" cy="910680"/>
            <a:chOff x="0" y="0"/>
            <a:chExt cx="1038470" cy="233069"/>
          </a:xfrm>
        </p:grpSpPr>
        <p:sp>
          <p:nvSpPr>
            <p:cNvPr id="14" name="Freeform 14"/>
            <p:cNvSpPr/>
            <p:nvPr/>
          </p:nvSpPr>
          <p:spPr>
            <a:xfrm>
              <a:off x="0" y="0"/>
              <a:ext cx="1038470" cy="233069"/>
            </a:xfrm>
            <a:custGeom>
              <a:avLst/>
              <a:gdLst/>
              <a:ahLst/>
              <a:cxnLst/>
              <a:rect l="l" t="t" r="r" b="b"/>
              <a:pathLst>
                <a:path w="1038470" h="233069">
                  <a:moveTo>
                    <a:pt x="0" y="0"/>
                  </a:moveTo>
                  <a:lnTo>
                    <a:pt x="1038470" y="0"/>
                  </a:lnTo>
                  <a:lnTo>
                    <a:pt x="1038470" y="233069"/>
                  </a:lnTo>
                  <a:lnTo>
                    <a:pt x="0" y="233069"/>
                  </a:lnTo>
                  <a:close/>
                </a:path>
              </a:pathLst>
            </a:custGeom>
            <a:solidFill>
              <a:srgbClr val="144569"/>
            </a:solidFill>
            <a:ln w="28575" cap="sq">
              <a:solidFill>
                <a:srgbClr val="FDA715"/>
              </a:solidFill>
              <a:prstDash val="solid"/>
              <a:miter/>
            </a:ln>
          </p:spPr>
          <p:txBody>
            <a:bodyPr/>
            <a:lstStyle/>
            <a:p>
              <a:endParaRPr lang="en-ZA" dirty="0"/>
            </a:p>
          </p:txBody>
        </p:sp>
        <p:sp>
          <p:nvSpPr>
            <p:cNvPr id="15" name="TextBox 15"/>
            <p:cNvSpPr txBox="1"/>
            <p:nvPr/>
          </p:nvSpPr>
          <p:spPr>
            <a:xfrm>
              <a:off x="0" y="-66675"/>
              <a:ext cx="1038470" cy="299744"/>
            </a:xfrm>
            <a:prstGeom prst="rect">
              <a:avLst/>
            </a:prstGeom>
          </p:spPr>
          <p:txBody>
            <a:bodyPr lIns="50800" tIns="50800" rIns="50800" bIns="50800" rtlCol="0" anchor="ctr"/>
            <a:lstStyle/>
            <a:p>
              <a:pPr marL="0" lvl="1" indent="0" algn="ctr">
                <a:lnSpc>
                  <a:spcPts val="4200"/>
                </a:lnSpc>
                <a:spcBef>
                  <a:spcPct val="0"/>
                </a:spcBef>
              </a:pPr>
              <a:r>
                <a:rPr lang="en-US" sz="3000" dirty="0">
                  <a:solidFill>
                    <a:srgbClr val="D9B752"/>
                  </a:solidFill>
                  <a:latin typeface="Montserrat Classic"/>
                </a:rPr>
                <a:t>2022</a:t>
              </a:r>
            </a:p>
          </p:txBody>
        </p:sp>
      </p:grpSp>
      <p:sp>
        <p:nvSpPr>
          <p:cNvPr id="16" name="AutoShape 16"/>
          <p:cNvSpPr/>
          <p:nvPr/>
        </p:nvSpPr>
        <p:spPr>
          <a:xfrm>
            <a:off x="9144000" y="5654971"/>
            <a:ext cx="4901" cy="644598"/>
          </a:xfrm>
          <a:prstGeom prst="line">
            <a:avLst/>
          </a:prstGeom>
          <a:ln w="28575" cap="flat">
            <a:solidFill>
              <a:srgbClr val="D9B752"/>
            </a:solidFill>
            <a:prstDash val="solid"/>
            <a:headEnd type="none" w="sm" len="sm"/>
            <a:tailEnd type="none" w="sm" len="sm"/>
          </a:ln>
        </p:spPr>
        <p:txBody>
          <a:bodyPr/>
          <a:lstStyle/>
          <a:p>
            <a:endParaRPr lang="en-ZA" dirty="0"/>
          </a:p>
        </p:txBody>
      </p:sp>
      <p:sp>
        <p:nvSpPr>
          <p:cNvPr id="17" name="TextBox 17"/>
          <p:cNvSpPr txBox="1"/>
          <p:nvPr/>
        </p:nvSpPr>
        <p:spPr>
          <a:xfrm>
            <a:off x="7476668" y="6194795"/>
            <a:ext cx="3334664" cy="1736725"/>
          </a:xfrm>
          <a:prstGeom prst="rect">
            <a:avLst/>
          </a:prstGeom>
        </p:spPr>
        <p:txBody>
          <a:bodyPr lIns="0" tIns="0" rIns="0" bIns="0" rtlCol="0" anchor="t">
            <a:spAutoFit/>
          </a:bodyPr>
          <a:lstStyle/>
          <a:p>
            <a:pPr marL="0" lvl="1" indent="0" algn="ctr">
              <a:lnSpc>
                <a:spcPts val="3499"/>
              </a:lnSpc>
              <a:spcBef>
                <a:spcPct val="0"/>
              </a:spcBef>
            </a:pPr>
            <a:r>
              <a:rPr lang="en-US" sz="2499" dirty="0">
                <a:solidFill>
                  <a:srgbClr val="D9B752"/>
                </a:solidFill>
                <a:latin typeface="Montserrat Classic"/>
              </a:rPr>
              <a:t>President Chakwera prepared Malawi for self-assessment and peer review</a:t>
            </a:r>
          </a:p>
        </p:txBody>
      </p:sp>
      <p:grpSp>
        <p:nvGrpSpPr>
          <p:cNvPr id="18" name="Group 18"/>
          <p:cNvGrpSpPr/>
          <p:nvPr/>
        </p:nvGrpSpPr>
        <p:grpSpPr>
          <a:xfrm>
            <a:off x="11172825" y="4744291"/>
            <a:ext cx="4057650" cy="913081"/>
            <a:chOff x="0" y="0"/>
            <a:chExt cx="1038470" cy="233684"/>
          </a:xfrm>
        </p:grpSpPr>
        <p:sp>
          <p:nvSpPr>
            <p:cNvPr id="19" name="Freeform 19"/>
            <p:cNvSpPr/>
            <p:nvPr/>
          </p:nvSpPr>
          <p:spPr>
            <a:xfrm>
              <a:off x="0" y="0"/>
              <a:ext cx="1038470" cy="233684"/>
            </a:xfrm>
            <a:custGeom>
              <a:avLst/>
              <a:gdLst/>
              <a:ahLst/>
              <a:cxnLst/>
              <a:rect l="l" t="t" r="r" b="b"/>
              <a:pathLst>
                <a:path w="1038470" h="233684">
                  <a:moveTo>
                    <a:pt x="0" y="0"/>
                  </a:moveTo>
                  <a:lnTo>
                    <a:pt x="1038470" y="0"/>
                  </a:lnTo>
                  <a:lnTo>
                    <a:pt x="1038470" y="233684"/>
                  </a:lnTo>
                  <a:lnTo>
                    <a:pt x="0" y="233684"/>
                  </a:lnTo>
                  <a:close/>
                </a:path>
              </a:pathLst>
            </a:custGeom>
            <a:solidFill>
              <a:srgbClr val="D9B752"/>
            </a:solidFill>
            <a:ln cap="sq">
              <a:noFill/>
              <a:prstDash val="solid"/>
              <a:miter/>
            </a:ln>
          </p:spPr>
          <p:txBody>
            <a:bodyPr/>
            <a:lstStyle/>
            <a:p>
              <a:endParaRPr lang="en-ZA" dirty="0"/>
            </a:p>
          </p:txBody>
        </p:sp>
        <p:sp>
          <p:nvSpPr>
            <p:cNvPr id="20" name="TextBox 20"/>
            <p:cNvSpPr txBox="1"/>
            <p:nvPr/>
          </p:nvSpPr>
          <p:spPr>
            <a:xfrm>
              <a:off x="0" y="-66675"/>
              <a:ext cx="1038470" cy="300359"/>
            </a:xfrm>
            <a:prstGeom prst="rect">
              <a:avLst/>
            </a:prstGeom>
          </p:spPr>
          <p:txBody>
            <a:bodyPr lIns="50800" tIns="50800" rIns="50800" bIns="50800" rtlCol="0" anchor="ctr"/>
            <a:lstStyle/>
            <a:p>
              <a:pPr marL="0" lvl="1" indent="0" algn="ctr">
                <a:lnSpc>
                  <a:spcPts val="4200"/>
                </a:lnSpc>
                <a:spcBef>
                  <a:spcPct val="0"/>
                </a:spcBef>
              </a:pPr>
              <a:r>
                <a:rPr lang="en-US" sz="3000" dirty="0">
                  <a:solidFill>
                    <a:srgbClr val="144469"/>
                  </a:solidFill>
                  <a:latin typeface="Montserrat Classic"/>
                </a:rPr>
                <a:t>2022-24</a:t>
              </a:r>
            </a:p>
          </p:txBody>
        </p:sp>
      </p:grpSp>
      <p:sp>
        <p:nvSpPr>
          <p:cNvPr id="21" name="AutoShape 21"/>
          <p:cNvSpPr/>
          <p:nvPr/>
        </p:nvSpPr>
        <p:spPr>
          <a:xfrm>
            <a:off x="13201650" y="5657372"/>
            <a:ext cx="0" cy="927948"/>
          </a:xfrm>
          <a:prstGeom prst="line">
            <a:avLst/>
          </a:prstGeom>
          <a:ln w="28575" cap="flat">
            <a:solidFill>
              <a:srgbClr val="D9B752"/>
            </a:solidFill>
            <a:prstDash val="solid"/>
            <a:headEnd type="none" w="sm" len="sm"/>
            <a:tailEnd type="none" w="sm" len="sm"/>
          </a:ln>
        </p:spPr>
        <p:txBody>
          <a:bodyPr/>
          <a:lstStyle/>
          <a:p>
            <a:endParaRPr lang="en-ZA" dirty="0"/>
          </a:p>
        </p:txBody>
      </p:sp>
      <p:sp>
        <p:nvSpPr>
          <p:cNvPr id="22" name="TextBox 22"/>
          <p:cNvSpPr txBox="1"/>
          <p:nvPr/>
        </p:nvSpPr>
        <p:spPr>
          <a:xfrm>
            <a:off x="11534318" y="6918695"/>
            <a:ext cx="3334664" cy="1296509"/>
          </a:xfrm>
          <a:prstGeom prst="rect">
            <a:avLst/>
          </a:prstGeom>
        </p:spPr>
        <p:txBody>
          <a:bodyPr lIns="0" tIns="0" rIns="0" bIns="0" rtlCol="0" anchor="t">
            <a:spAutoFit/>
          </a:bodyPr>
          <a:lstStyle/>
          <a:p>
            <a:pPr marL="0" lvl="1" indent="0" algn="ctr">
              <a:lnSpc>
                <a:spcPts val="3499"/>
              </a:lnSpc>
              <a:spcBef>
                <a:spcPct val="0"/>
              </a:spcBef>
            </a:pPr>
            <a:r>
              <a:rPr lang="en-US" sz="2499" dirty="0">
                <a:solidFill>
                  <a:srgbClr val="D9B752"/>
                </a:solidFill>
                <a:latin typeface="Montserrat Classic"/>
              </a:rPr>
              <a:t>SAIIA, MEJN &amp; Malawi CSOs sensitization MAPS</a:t>
            </a:r>
          </a:p>
        </p:txBody>
      </p:sp>
      <p:sp>
        <p:nvSpPr>
          <p:cNvPr id="23" name="Freeform 23"/>
          <p:cNvSpPr/>
          <p:nvPr/>
        </p:nvSpPr>
        <p:spPr>
          <a:xfrm>
            <a:off x="13338789" y="9236393"/>
            <a:ext cx="8757453" cy="7571877"/>
          </a:xfrm>
          <a:custGeom>
            <a:avLst/>
            <a:gdLst/>
            <a:ahLst/>
            <a:cxnLst/>
            <a:rect l="l" t="t" r="r" b="b"/>
            <a:pathLst>
              <a:path w="8757453" h="7571877">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439418"/>
            <a:chOff x="0" y="0"/>
            <a:chExt cx="4816593" cy="905855"/>
          </a:xfrm>
        </p:grpSpPr>
        <p:sp>
          <p:nvSpPr>
            <p:cNvPr id="3" name="Freeform 3"/>
            <p:cNvSpPr/>
            <p:nvPr/>
          </p:nvSpPr>
          <p:spPr>
            <a:xfrm>
              <a:off x="0" y="0"/>
              <a:ext cx="4816592" cy="905855"/>
            </a:xfrm>
            <a:custGeom>
              <a:avLst/>
              <a:gdLst/>
              <a:ahLst/>
              <a:cxnLst/>
              <a:rect l="l" t="t" r="r" b="b"/>
              <a:pathLst>
                <a:path w="4816592" h="905855">
                  <a:moveTo>
                    <a:pt x="0" y="0"/>
                  </a:moveTo>
                  <a:lnTo>
                    <a:pt x="4816592" y="0"/>
                  </a:lnTo>
                  <a:lnTo>
                    <a:pt x="4816592" y="905855"/>
                  </a:lnTo>
                  <a:lnTo>
                    <a:pt x="0" y="905855"/>
                  </a:lnTo>
                  <a:close/>
                </a:path>
              </a:pathLst>
            </a:custGeom>
            <a:solidFill>
              <a:srgbClr val="D9B752"/>
            </a:solidFill>
          </p:spPr>
          <p:txBody>
            <a:bodyPr/>
            <a:lstStyle/>
            <a:p>
              <a:endParaRPr lang="en-ZA" dirty="0"/>
            </a:p>
          </p:txBody>
        </p:sp>
        <p:sp>
          <p:nvSpPr>
            <p:cNvPr id="4" name="TextBox 4"/>
            <p:cNvSpPr txBox="1"/>
            <p:nvPr/>
          </p:nvSpPr>
          <p:spPr>
            <a:xfrm>
              <a:off x="0" y="-38100"/>
              <a:ext cx="4816593" cy="943955"/>
            </a:xfrm>
            <a:prstGeom prst="rect">
              <a:avLst/>
            </a:prstGeom>
          </p:spPr>
          <p:txBody>
            <a:bodyPr lIns="50800" tIns="50800" rIns="50800" bIns="50800" rtlCol="0" anchor="ctr"/>
            <a:lstStyle/>
            <a:p>
              <a:pPr algn="ctr">
                <a:lnSpc>
                  <a:spcPts val="2100"/>
                </a:lnSpc>
              </a:pPr>
              <a:endParaRPr dirty="0"/>
            </a:p>
          </p:txBody>
        </p:sp>
      </p:grpSp>
      <p:grpSp>
        <p:nvGrpSpPr>
          <p:cNvPr id="5" name="Group 5"/>
          <p:cNvGrpSpPr/>
          <p:nvPr/>
        </p:nvGrpSpPr>
        <p:grpSpPr>
          <a:xfrm>
            <a:off x="3200400" y="1076362"/>
            <a:ext cx="10965931" cy="1538883"/>
            <a:chOff x="0" y="47625"/>
            <a:chExt cx="14621242" cy="2051844"/>
          </a:xfrm>
        </p:grpSpPr>
        <p:sp>
          <p:nvSpPr>
            <p:cNvPr id="6" name="TextBox 6"/>
            <p:cNvSpPr txBox="1"/>
            <p:nvPr/>
          </p:nvSpPr>
          <p:spPr>
            <a:xfrm>
              <a:off x="0" y="1314283"/>
              <a:ext cx="14621242" cy="547158"/>
            </a:xfrm>
            <a:prstGeom prst="rect">
              <a:avLst/>
            </a:prstGeom>
          </p:spPr>
          <p:txBody>
            <a:bodyPr lIns="0" tIns="0" rIns="0" bIns="0" rtlCol="0" anchor="t">
              <a:spAutoFit/>
            </a:bodyPr>
            <a:lstStyle/>
            <a:p>
              <a:pPr algn="l">
                <a:lnSpc>
                  <a:spcPts val="3499"/>
                </a:lnSpc>
              </a:pPr>
              <a:endParaRPr dirty="0"/>
            </a:p>
          </p:txBody>
        </p:sp>
        <p:sp>
          <p:nvSpPr>
            <p:cNvPr id="7" name="TextBox 7"/>
            <p:cNvSpPr txBox="1"/>
            <p:nvPr/>
          </p:nvSpPr>
          <p:spPr>
            <a:xfrm>
              <a:off x="0" y="47625"/>
              <a:ext cx="14621242" cy="2051844"/>
            </a:xfrm>
            <a:prstGeom prst="rect">
              <a:avLst/>
            </a:prstGeom>
          </p:spPr>
          <p:txBody>
            <a:bodyPr lIns="0" tIns="0" rIns="0" bIns="0" rtlCol="0" anchor="t">
              <a:spAutoFit/>
            </a:bodyPr>
            <a:lstStyle/>
            <a:p>
              <a:pPr marL="0" lvl="0" indent="0" algn="ctr">
                <a:lnSpc>
                  <a:spcPts val="6049"/>
                </a:lnSpc>
                <a:spcBef>
                  <a:spcPct val="0"/>
                </a:spcBef>
              </a:pPr>
              <a:r>
                <a:rPr lang="en-US" sz="5499" dirty="0">
                  <a:solidFill>
                    <a:srgbClr val="144469"/>
                  </a:solidFill>
                  <a:latin typeface="Montserrat Classic Bold"/>
                </a:rPr>
                <a:t>KEY ISSUES FROM </a:t>
              </a:r>
            </a:p>
            <a:p>
              <a:pPr marL="0" lvl="0" indent="0" algn="ctr">
                <a:lnSpc>
                  <a:spcPts val="6049"/>
                </a:lnSpc>
                <a:spcBef>
                  <a:spcPct val="0"/>
                </a:spcBef>
              </a:pPr>
              <a:r>
                <a:rPr lang="en-US" sz="5499" dirty="0">
                  <a:solidFill>
                    <a:srgbClr val="144469"/>
                  </a:solidFill>
                  <a:latin typeface="Montserrat Classic Bold"/>
                </a:rPr>
                <a:t>THE MAPS SUBMISSION, 2024</a:t>
              </a:r>
            </a:p>
          </p:txBody>
        </p:sp>
      </p:grpSp>
    </p:spTree>
    <p:extLst>
      <p:ext uri="{BB962C8B-B14F-4D97-AF65-F5344CB8AC3E}">
        <p14:creationId xmlns:p14="http://schemas.microsoft.com/office/powerpoint/2010/main" val="133979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3448350" y="3601348"/>
            <a:ext cx="4046913" cy="1984289"/>
            <a:chOff x="0" y="0"/>
            <a:chExt cx="812800" cy="398533"/>
          </a:xfrm>
        </p:grpSpPr>
        <p:sp>
          <p:nvSpPr>
            <p:cNvPr id="3" name="Freeform 3"/>
            <p:cNvSpPr/>
            <p:nvPr/>
          </p:nvSpPr>
          <p:spPr>
            <a:xfrm>
              <a:off x="0" y="0"/>
              <a:ext cx="812800" cy="398533"/>
            </a:xfrm>
            <a:custGeom>
              <a:avLst/>
              <a:gdLst/>
              <a:ahLst/>
              <a:cxnLst/>
              <a:rect l="l" t="t" r="r" b="b"/>
              <a:pathLst>
                <a:path w="812800" h="398533">
                  <a:moveTo>
                    <a:pt x="114783" y="0"/>
                  </a:moveTo>
                  <a:lnTo>
                    <a:pt x="698017" y="0"/>
                  </a:lnTo>
                  <a:cubicBezTo>
                    <a:pt x="761410" y="0"/>
                    <a:pt x="812800" y="51390"/>
                    <a:pt x="812800" y="114783"/>
                  </a:cubicBezTo>
                  <a:lnTo>
                    <a:pt x="812800" y="283751"/>
                  </a:lnTo>
                  <a:cubicBezTo>
                    <a:pt x="812800" y="347143"/>
                    <a:pt x="761410" y="398533"/>
                    <a:pt x="698017" y="398533"/>
                  </a:cubicBezTo>
                  <a:lnTo>
                    <a:pt x="114783" y="398533"/>
                  </a:lnTo>
                  <a:cubicBezTo>
                    <a:pt x="84340" y="398533"/>
                    <a:pt x="55145" y="386440"/>
                    <a:pt x="33619" y="364914"/>
                  </a:cubicBezTo>
                  <a:cubicBezTo>
                    <a:pt x="12093" y="343388"/>
                    <a:pt x="0" y="314193"/>
                    <a:pt x="0" y="283751"/>
                  </a:cubicBezTo>
                  <a:lnTo>
                    <a:pt x="0" y="114783"/>
                  </a:lnTo>
                  <a:cubicBezTo>
                    <a:pt x="0" y="51390"/>
                    <a:pt x="51390" y="0"/>
                    <a:pt x="114783" y="0"/>
                  </a:cubicBezTo>
                  <a:close/>
                </a:path>
              </a:pathLst>
            </a:custGeom>
            <a:solidFill>
              <a:srgbClr val="98905A"/>
            </a:solidFill>
          </p:spPr>
          <p:txBody>
            <a:bodyPr/>
            <a:lstStyle/>
            <a:p>
              <a:endParaRPr lang="en-ZA" dirty="0"/>
            </a:p>
          </p:txBody>
        </p:sp>
        <p:sp>
          <p:nvSpPr>
            <p:cNvPr id="4" name="TextBox 4"/>
            <p:cNvSpPr txBox="1"/>
            <p:nvPr/>
          </p:nvSpPr>
          <p:spPr>
            <a:xfrm>
              <a:off x="0" y="-47625"/>
              <a:ext cx="812800" cy="446158"/>
            </a:xfrm>
            <a:prstGeom prst="rect">
              <a:avLst/>
            </a:prstGeom>
          </p:spPr>
          <p:txBody>
            <a:bodyPr lIns="254000" tIns="254000" rIns="254000" bIns="254000" rtlCol="0" anchor="ctr"/>
            <a:lstStyle/>
            <a:p>
              <a:pPr algn="ctr">
                <a:lnSpc>
                  <a:spcPts val="3499"/>
                </a:lnSpc>
              </a:pPr>
              <a:r>
                <a:rPr lang="en-US" sz="2499" dirty="0">
                  <a:solidFill>
                    <a:srgbClr val="144469"/>
                  </a:solidFill>
                  <a:latin typeface="Montserrat Classic"/>
                </a:rPr>
                <a:t>43.2% of Malawians are between 0-14 years</a:t>
              </a:r>
            </a:p>
          </p:txBody>
        </p:sp>
      </p:grpSp>
      <p:grpSp>
        <p:nvGrpSpPr>
          <p:cNvPr id="5" name="Group 5"/>
          <p:cNvGrpSpPr/>
          <p:nvPr/>
        </p:nvGrpSpPr>
        <p:grpSpPr>
          <a:xfrm>
            <a:off x="21771" y="3939350"/>
            <a:ext cx="2890482" cy="1378754"/>
            <a:chOff x="0" y="0"/>
            <a:chExt cx="1229054" cy="586256"/>
          </a:xfrm>
        </p:grpSpPr>
        <p:sp>
          <p:nvSpPr>
            <p:cNvPr id="6" name="Freeform 6"/>
            <p:cNvSpPr/>
            <p:nvPr/>
          </p:nvSpPr>
          <p:spPr>
            <a:xfrm>
              <a:off x="0" y="0"/>
              <a:ext cx="1229054" cy="586256"/>
            </a:xfrm>
            <a:custGeom>
              <a:avLst/>
              <a:gdLst/>
              <a:ahLst/>
              <a:cxnLst/>
              <a:rect l="l" t="t" r="r" b="b"/>
              <a:pathLst>
                <a:path w="1229054" h="586256">
                  <a:moveTo>
                    <a:pt x="0" y="0"/>
                  </a:moveTo>
                  <a:lnTo>
                    <a:pt x="1229054" y="0"/>
                  </a:lnTo>
                  <a:lnTo>
                    <a:pt x="1229054" y="586256"/>
                  </a:lnTo>
                  <a:lnTo>
                    <a:pt x="0" y="586256"/>
                  </a:lnTo>
                  <a:close/>
                </a:path>
              </a:pathLst>
            </a:custGeom>
            <a:solidFill>
              <a:srgbClr val="D9B752"/>
            </a:solidFill>
          </p:spPr>
          <p:txBody>
            <a:bodyPr/>
            <a:lstStyle/>
            <a:p>
              <a:endParaRPr lang="en-ZA" dirty="0"/>
            </a:p>
          </p:txBody>
        </p:sp>
        <p:sp>
          <p:nvSpPr>
            <p:cNvPr id="7" name="TextBox 7"/>
            <p:cNvSpPr txBox="1"/>
            <p:nvPr/>
          </p:nvSpPr>
          <p:spPr>
            <a:xfrm>
              <a:off x="0" y="-38100"/>
              <a:ext cx="1229054" cy="624356"/>
            </a:xfrm>
            <a:prstGeom prst="rect">
              <a:avLst/>
            </a:prstGeom>
          </p:spPr>
          <p:txBody>
            <a:bodyPr lIns="254000" tIns="254000" rIns="254000" bIns="254000" rtlCol="0" anchor="ctr"/>
            <a:lstStyle/>
            <a:p>
              <a:pPr algn="ctr">
                <a:lnSpc>
                  <a:spcPts val="2100"/>
                </a:lnSpc>
              </a:pPr>
              <a:r>
                <a:rPr lang="en-US" sz="1500" dirty="0">
                  <a:solidFill>
                    <a:srgbClr val="144469"/>
                  </a:solidFill>
                  <a:latin typeface="Montserrat Classic"/>
                </a:rPr>
                <a:t>Gini co-efficient grown from 0.4 (2004) - 0.5 (2011)</a:t>
              </a:r>
            </a:p>
          </p:txBody>
        </p:sp>
      </p:grpSp>
      <p:grpSp>
        <p:nvGrpSpPr>
          <p:cNvPr id="8" name="Group 8"/>
          <p:cNvGrpSpPr/>
          <p:nvPr/>
        </p:nvGrpSpPr>
        <p:grpSpPr>
          <a:xfrm>
            <a:off x="6521404" y="2034113"/>
            <a:ext cx="2884232" cy="1685095"/>
            <a:chOff x="0" y="0"/>
            <a:chExt cx="1226396" cy="716515"/>
          </a:xfrm>
        </p:grpSpPr>
        <p:sp>
          <p:nvSpPr>
            <p:cNvPr id="9" name="Freeform 9"/>
            <p:cNvSpPr/>
            <p:nvPr/>
          </p:nvSpPr>
          <p:spPr>
            <a:xfrm>
              <a:off x="0" y="0"/>
              <a:ext cx="1226396" cy="716515"/>
            </a:xfrm>
            <a:custGeom>
              <a:avLst/>
              <a:gdLst/>
              <a:ahLst/>
              <a:cxnLst/>
              <a:rect l="l" t="t" r="r" b="b"/>
              <a:pathLst>
                <a:path w="1226396" h="716515">
                  <a:moveTo>
                    <a:pt x="0" y="0"/>
                  </a:moveTo>
                  <a:lnTo>
                    <a:pt x="1226396" y="0"/>
                  </a:lnTo>
                  <a:lnTo>
                    <a:pt x="1226396" y="716515"/>
                  </a:lnTo>
                  <a:lnTo>
                    <a:pt x="0" y="716515"/>
                  </a:lnTo>
                  <a:close/>
                </a:path>
              </a:pathLst>
            </a:custGeom>
            <a:solidFill>
              <a:srgbClr val="D9B752"/>
            </a:solidFill>
          </p:spPr>
          <p:txBody>
            <a:bodyPr/>
            <a:lstStyle/>
            <a:p>
              <a:endParaRPr lang="en-ZA" dirty="0"/>
            </a:p>
          </p:txBody>
        </p:sp>
        <p:sp>
          <p:nvSpPr>
            <p:cNvPr id="10" name="TextBox 10"/>
            <p:cNvSpPr txBox="1"/>
            <p:nvPr/>
          </p:nvSpPr>
          <p:spPr>
            <a:xfrm>
              <a:off x="0" y="-38100"/>
              <a:ext cx="1226396" cy="754615"/>
            </a:xfrm>
            <a:prstGeom prst="rect">
              <a:avLst/>
            </a:prstGeom>
          </p:spPr>
          <p:txBody>
            <a:bodyPr lIns="254000" tIns="254000" rIns="254000" bIns="254000" rtlCol="0" anchor="ctr"/>
            <a:lstStyle/>
            <a:p>
              <a:pPr algn="ctr">
                <a:lnSpc>
                  <a:spcPts val="2100"/>
                </a:lnSpc>
              </a:pPr>
              <a:r>
                <a:rPr lang="en-US" sz="1500" dirty="0">
                  <a:solidFill>
                    <a:srgbClr val="144469"/>
                  </a:solidFill>
                  <a:latin typeface="Montserrat Classic"/>
                </a:rPr>
                <a:t>47% youth terminated education early for economic reasons</a:t>
              </a:r>
            </a:p>
          </p:txBody>
        </p:sp>
      </p:grpSp>
      <p:grpSp>
        <p:nvGrpSpPr>
          <p:cNvPr id="11" name="Group 11"/>
          <p:cNvGrpSpPr/>
          <p:nvPr/>
        </p:nvGrpSpPr>
        <p:grpSpPr>
          <a:xfrm>
            <a:off x="4794701" y="6116811"/>
            <a:ext cx="3193164" cy="1378754"/>
            <a:chOff x="0" y="0"/>
            <a:chExt cx="1357756" cy="586256"/>
          </a:xfrm>
        </p:grpSpPr>
        <p:sp>
          <p:nvSpPr>
            <p:cNvPr id="12" name="Freeform 12"/>
            <p:cNvSpPr/>
            <p:nvPr/>
          </p:nvSpPr>
          <p:spPr>
            <a:xfrm>
              <a:off x="0" y="0"/>
              <a:ext cx="1357756" cy="586256"/>
            </a:xfrm>
            <a:custGeom>
              <a:avLst/>
              <a:gdLst/>
              <a:ahLst/>
              <a:cxnLst/>
              <a:rect l="l" t="t" r="r" b="b"/>
              <a:pathLst>
                <a:path w="1357756" h="586256">
                  <a:moveTo>
                    <a:pt x="0" y="0"/>
                  </a:moveTo>
                  <a:lnTo>
                    <a:pt x="1357756" y="0"/>
                  </a:lnTo>
                  <a:lnTo>
                    <a:pt x="1357756" y="586256"/>
                  </a:lnTo>
                  <a:lnTo>
                    <a:pt x="0" y="586256"/>
                  </a:lnTo>
                  <a:close/>
                </a:path>
              </a:pathLst>
            </a:custGeom>
            <a:solidFill>
              <a:srgbClr val="D9B752"/>
            </a:solidFill>
          </p:spPr>
          <p:txBody>
            <a:bodyPr/>
            <a:lstStyle/>
            <a:p>
              <a:endParaRPr lang="en-ZA" dirty="0"/>
            </a:p>
          </p:txBody>
        </p:sp>
        <p:sp>
          <p:nvSpPr>
            <p:cNvPr id="13" name="TextBox 13"/>
            <p:cNvSpPr txBox="1"/>
            <p:nvPr/>
          </p:nvSpPr>
          <p:spPr>
            <a:xfrm>
              <a:off x="0" y="-38100"/>
              <a:ext cx="1357756" cy="624356"/>
            </a:xfrm>
            <a:prstGeom prst="rect">
              <a:avLst/>
            </a:prstGeom>
          </p:spPr>
          <p:txBody>
            <a:bodyPr lIns="254000" tIns="254000" rIns="254000" bIns="254000" rtlCol="0" anchor="ctr"/>
            <a:lstStyle/>
            <a:p>
              <a:pPr algn="ctr">
                <a:lnSpc>
                  <a:spcPts val="2100"/>
                </a:lnSpc>
              </a:pPr>
              <a:r>
                <a:rPr lang="en-US" sz="1500" dirty="0">
                  <a:solidFill>
                    <a:srgbClr val="144469"/>
                  </a:solidFill>
                  <a:latin typeface="Montserrat Classic"/>
                </a:rPr>
                <a:t>50.74 %(2019) lived below national poverty line </a:t>
              </a:r>
            </a:p>
          </p:txBody>
        </p:sp>
      </p:grpSp>
      <p:grpSp>
        <p:nvGrpSpPr>
          <p:cNvPr id="14" name="Group 14"/>
          <p:cNvGrpSpPr/>
          <p:nvPr/>
        </p:nvGrpSpPr>
        <p:grpSpPr>
          <a:xfrm>
            <a:off x="8034459" y="3945107"/>
            <a:ext cx="2890482" cy="1072413"/>
            <a:chOff x="0" y="0"/>
            <a:chExt cx="1229054" cy="455998"/>
          </a:xfrm>
        </p:grpSpPr>
        <p:sp>
          <p:nvSpPr>
            <p:cNvPr id="15" name="Freeform 15"/>
            <p:cNvSpPr/>
            <p:nvPr/>
          </p:nvSpPr>
          <p:spPr>
            <a:xfrm>
              <a:off x="0" y="0"/>
              <a:ext cx="1229054" cy="455998"/>
            </a:xfrm>
            <a:custGeom>
              <a:avLst/>
              <a:gdLst/>
              <a:ahLst/>
              <a:cxnLst/>
              <a:rect l="l" t="t" r="r" b="b"/>
              <a:pathLst>
                <a:path w="1229054" h="455998">
                  <a:moveTo>
                    <a:pt x="0" y="0"/>
                  </a:moveTo>
                  <a:lnTo>
                    <a:pt x="1229054" y="0"/>
                  </a:lnTo>
                  <a:lnTo>
                    <a:pt x="1229054" y="455998"/>
                  </a:lnTo>
                  <a:lnTo>
                    <a:pt x="0" y="455998"/>
                  </a:lnTo>
                  <a:close/>
                </a:path>
              </a:pathLst>
            </a:custGeom>
            <a:solidFill>
              <a:srgbClr val="D9B752"/>
            </a:solidFill>
          </p:spPr>
          <p:txBody>
            <a:bodyPr/>
            <a:lstStyle/>
            <a:p>
              <a:endParaRPr lang="en-ZA" dirty="0"/>
            </a:p>
          </p:txBody>
        </p:sp>
        <p:sp>
          <p:nvSpPr>
            <p:cNvPr id="16" name="TextBox 16"/>
            <p:cNvSpPr txBox="1"/>
            <p:nvPr/>
          </p:nvSpPr>
          <p:spPr>
            <a:xfrm>
              <a:off x="0" y="-38100"/>
              <a:ext cx="1229054" cy="494098"/>
            </a:xfrm>
            <a:prstGeom prst="rect">
              <a:avLst/>
            </a:prstGeom>
          </p:spPr>
          <p:txBody>
            <a:bodyPr lIns="254000" tIns="254000" rIns="254000" bIns="254000" rtlCol="0" anchor="ctr"/>
            <a:lstStyle/>
            <a:p>
              <a:pPr algn="ctr">
                <a:lnSpc>
                  <a:spcPts val="2100"/>
                </a:lnSpc>
              </a:pPr>
              <a:r>
                <a:rPr lang="en-US" sz="1500" dirty="0">
                  <a:solidFill>
                    <a:srgbClr val="144469"/>
                  </a:solidFill>
                  <a:latin typeface="Montserrat Classic"/>
                </a:rPr>
                <a:t>‘least developed country’</a:t>
              </a:r>
            </a:p>
          </p:txBody>
        </p:sp>
      </p:grpSp>
      <p:sp>
        <p:nvSpPr>
          <p:cNvPr id="17" name="AutoShape 17"/>
          <p:cNvSpPr/>
          <p:nvPr/>
        </p:nvSpPr>
        <p:spPr>
          <a:xfrm flipV="1">
            <a:off x="7495263" y="4521765"/>
            <a:ext cx="539196" cy="15092"/>
          </a:xfrm>
          <a:prstGeom prst="line">
            <a:avLst/>
          </a:prstGeom>
          <a:ln w="19050" cap="rnd">
            <a:solidFill>
              <a:srgbClr val="D9B752"/>
            </a:solidFill>
            <a:prstDash val="solid"/>
            <a:headEnd type="none" w="sm" len="sm"/>
            <a:tailEnd type="triangle" w="lg" len="med"/>
          </a:ln>
        </p:spPr>
        <p:txBody>
          <a:bodyPr/>
          <a:lstStyle/>
          <a:p>
            <a:endParaRPr lang="en-ZA" dirty="0"/>
          </a:p>
        </p:txBody>
      </p:sp>
      <p:sp>
        <p:nvSpPr>
          <p:cNvPr id="18" name="AutoShape 18"/>
          <p:cNvSpPr/>
          <p:nvPr/>
        </p:nvSpPr>
        <p:spPr>
          <a:xfrm flipH="1">
            <a:off x="2912253" y="4611295"/>
            <a:ext cx="536097" cy="4717"/>
          </a:xfrm>
          <a:prstGeom prst="line">
            <a:avLst/>
          </a:prstGeom>
          <a:ln w="19050" cap="rnd">
            <a:solidFill>
              <a:srgbClr val="D9B752"/>
            </a:solidFill>
            <a:prstDash val="solid"/>
            <a:headEnd type="none" w="sm" len="sm"/>
            <a:tailEnd type="triangle" w="lg" len="med"/>
          </a:ln>
        </p:spPr>
        <p:txBody>
          <a:bodyPr/>
          <a:lstStyle/>
          <a:p>
            <a:endParaRPr lang="en-ZA" dirty="0"/>
          </a:p>
        </p:txBody>
      </p:sp>
      <p:sp>
        <p:nvSpPr>
          <p:cNvPr id="19" name="AutoShape 19"/>
          <p:cNvSpPr/>
          <p:nvPr/>
        </p:nvSpPr>
        <p:spPr>
          <a:xfrm flipH="1">
            <a:off x="6740693" y="3601348"/>
            <a:ext cx="171056" cy="117861"/>
          </a:xfrm>
          <a:prstGeom prst="line">
            <a:avLst/>
          </a:prstGeom>
          <a:ln w="19050" cap="rnd">
            <a:solidFill>
              <a:srgbClr val="D9B752"/>
            </a:solidFill>
            <a:prstDash val="solid"/>
            <a:headEnd type="none" w="sm" len="sm"/>
            <a:tailEnd type="triangle" w="lg" len="med"/>
          </a:ln>
        </p:spPr>
        <p:txBody>
          <a:bodyPr/>
          <a:lstStyle/>
          <a:p>
            <a:endParaRPr lang="en-ZA" dirty="0"/>
          </a:p>
        </p:txBody>
      </p:sp>
      <p:sp>
        <p:nvSpPr>
          <p:cNvPr id="20" name="AutoShape 20"/>
          <p:cNvSpPr/>
          <p:nvPr/>
        </p:nvSpPr>
        <p:spPr>
          <a:xfrm>
            <a:off x="5884088" y="5585637"/>
            <a:ext cx="220727" cy="531174"/>
          </a:xfrm>
          <a:prstGeom prst="line">
            <a:avLst/>
          </a:prstGeom>
          <a:ln w="19050" cap="rnd">
            <a:solidFill>
              <a:srgbClr val="D9B752"/>
            </a:solidFill>
            <a:prstDash val="solid"/>
            <a:headEnd type="none" w="sm" len="sm"/>
            <a:tailEnd type="triangle" w="lg" len="med"/>
          </a:ln>
        </p:spPr>
        <p:txBody>
          <a:bodyPr/>
          <a:lstStyle/>
          <a:p>
            <a:endParaRPr lang="en-ZA" dirty="0"/>
          </a:p>
        </p:txBody>
      </p:sp>
      <p:grpSp>
        <p:nvGrpSpPr>
          <p:cNvPr id="21" name="Group 21"/>
          <p:cNvGrpSpPr/>
          <p:nvPr/>
        </p:nvGrpSpPr>
        <p:grpSpPr>
          <a:xfrm>
            <a:off x="7963520" y="361474"/>
            <a:ext cx="2609998" cy="1422517"/>
            <a:chOff x="0" y="0"/>
            <a:chExt cx="1109790" cy="604864"/>
          </a:xfrm>
        </p:grpSpPr>
        <p:sp>
          <p:nvSpPr>
            <p:cNvPr id="22" name="Freeform 22"/>
            <p:cNvSpPr/>
            <p:nvPr/>
          </p:nvSpPr>
          <p:spPr>
            <a:xfrm>
              <a:off x="0" y="0"/>
              <a:ext cx="1109790" cy="604864"/>
            </a:xfrm>
            <a:custGeom>
              <a:avLst/>
              <a:gdLst/>
              <a:ahLst/>
              <a:cxnLst/>
              <a:rect l="l" t="t" r="r" b="b"/>
              <a:pathLst>
                <a:path w="1109790" h="604864">
                  <a:moveTo>
                    <a:pt x="0" y="0"/>
                  </a:moveTo>
                  <a:lnTo>
                    <a:pt x="1109790" y="0"/>
                  </a:lnTo>
                  <a:lnTo>
                    <a:pt x="1109790" y="604864"/>
                  </a:lnTo>
                  <a:lnTo>
                    <a:pt x="0" y="604864"/>
                  </a:lnTo>
                  <a:close/>
                </a:path>
              </a:pathLst>
            </a:custGeom>
            <a:solidFill>
              <a:srgbClr val="000000">
                <a:alpha val="0"/>
              </a:srgbClr>
            </a:solidFill>
            <a:ln w="19050" cap="sq">
              <a:solidFill>
                <a:srgbClr val="E5E5E5"/>
              </a:solidFill>
              <a:prstDash val="solid"/>
              <a:miter/>
            </a:ln>
          </p:spPr>
          <p:txBody>
            <a:bodyPr/>
            <a:lstStyle/>
            <a:p>
              <a:endParaRPr lang="en-ZA" dirty="0"/>
            </a:p>
          </p:txBody>
        </p:sp>
        <p:sp>
          <p:nvSpPr>
            <p:cNvPr id="23" name="TextBox 23"/>
            <p:cNvSpPr txBox="1"/>
            <p:nvPr/>
          </p:nvSpPr>
          <p:spPr>
            <a:xfrm>
              <a:off x="0" y="-38100"/>
              <a:ext cx="1109790" cy="642964"/>
            </a:xfrm>
            <a:prstGeom prst="rect">
              <a:avLst/>
            </a:prstGeom>
          </p:spPr>
          <p:txBody>
            <a:bodyPr lIns="254000" tIns="254000" rIns="254000" bIns="254000" rtlCol="0" anchor="ctr"/>
            <a:lstStyle/>
            <a:p>
              <a:pPr algn="ctr">
                <a:lnSpc>
                  <a:spcPts val="2100"/>
                </a:lnSpc>
              </a:pPr>
              <a:r>
                <a:rPr lang="en-US" sz="1500" dirty="0">
                  <a:solidFill>
                    <a:srgbClr val="D9B752"/>
                  </a:solidFill>
                  <a:latin typeface="Montserrat Classic"/>
                </a:rPr>
                <a:t>Youth underemployment rate 77.5%</a:t>
              </a:r>
            </a:p>
          </p:txBody>
        </p:sp>
      </p:grpSp>
      <p:sp>
        <p:nvSpPr>
          <p:cNvPr id="24" name="AutoShape 24"/>
          <p:cNvSpPr/>
          <p:nvPr/>
        </p:nvSpPr>
        <p:spPr>
          <a:xfrm flipV="1">
            <a:off x="8573036" y="1783992"/>
            <a:ext cx="180943" cy="250122"/>
          </a:xfrm>
          <a:prstGeom prst="line">
            <a:avLst/>
          </a:prstGeom>
          <a:ln w="19050" cap="rnd">
            <a:solidFill>
              <a:srgbClr val="D9B752"/>
            </a:solidFill>
            <a:prstDash val="solid"/>
            <a:headEnd type="none" w="sm" len="sm"/>
            <a:tailEnd type="triangle" w="lg" len="med"/>
          </a:ln>
        </p:spPr>
        <p:txBody>
          <a:bodyPr/>
          <a:lstStyle/>
          <a:p>
            <a:endParaRPr lang="en-ZA" dirty="0"/>
          </a:p>
        </p:txBody>
      </p:sp>
      <p:grpSp>
        <p:nvGrpSpPr>
          <p:cNvPr id="25" name="Group 25"/>
          <p:cNvGrpSpPr/>
          <p:nvPr/>
        </p:nvGrpSpPr>
        <p:grpSpPr>
          <a:xfrm>
            <a:off x="1392630" y="2021102"/>
            <a:ext cx="2609998" cy="1728858"/>
            <a:chOff x="0" y="0"/>
            <a:chExt cx="1109790" cy="735123"/>
          </a:xfrm>
        </p:grpSpPr>
        <p:sp>
          <p:nvSpPr>
            <p:cNvPr id="26" name="Freeform 26"/>
            <p:cNvSpPr/>
            <p:nvPr/>
          </p:nvSpPr>
          <p:spPr>
            <a:xfrm>
              <a:off x="0" y="0"/>
              <a:ext cx="1109790" cy="735123"/>
            </a:xfrm>
            <a:custGeom>
              <a:avLst/>
              <a:gdLst/>
              <a:ahLst/>
              <a:cxnLst/>
              <a:rect l="l" t="t" r="r" b="b"/>
              <a:pathLst>
                <a:path w="1109790" h="735123">
                  <a:moveTo>
                    <a:pt x="0" y="0"/>
                  </a:moveTo>
                  <a:lnTo>
                    <a:pt x="1109790" y="0"/>
                  </a:lnTo>
                  <a:lnTo>
                    <a:pt x="1109790" y="735123"/>
                  </a:lnTo>
                  <a:lnTo>
                    <a:pt x="0" y="735123"/>
                  </a:lnTo>
                  <a:close/>
                </a:path>
              </a:pathLst>
            </a:custGeom>
            <a:solidFill>
              <a:srgbClr val="000000">
                <a:alpha val="0"/>
              </a:srgbClr>
            </a:solidFill>
            <a:ln w="19050" cap="sq">
              <a:solidFill>
                <a:srgbClr val="E5E5E5"/>
              </a:solidFill>
              <a:prstDash val="solid"/>
              <a:miter/>
            </a:ln>
          </p:spPr>
          <p:txBody>
            <a:bodyPr/>
            <a:lstStyle/>
            <a:p>
              <a:endParaRPr lang="en-ZA" dirty="0"/>
            </a:p>
          </p:txBody>
        </p:sp>
        <p:sp>
          <p:nvSpPr>
            <p:cNvPr id="27" name="TextBox 27"/>
            <p:cNvSpPr txBox="1"/>
            <p:nvPr/>
          </p:nvSpPr>
          <p:spPr>
            <a:xfrm>
              <a:off x="0" y="-38100"/>
              <a:ext cx="1109790" cy="773223"/>
            </a:xfrm>
            <a:prstGeom prst="rect">
              <a:avLst/>
            </a:prstGeom>
          </p:spPr>
          <p:txBody>
            <a:bodyPr lIns="254000" tIns="254000" rIns="254000" bIns="254000" rtlCol="0" anchor="ctr"/>
            <a:lstStyle/>
            <a:p>
              <a:pPr algn="ctr">
                <a:lnSpc>
                  <a:spcPts val="2100"/>
                </a:lnSpc>
              </a:pPr>
              <a:r>
                <a:rPr lang="en-US" sz="1500" dirty="0">
                  <a:solidFill>
                    <a:srgbClr val="D9B752"/>
                  </a:solidFill>
                  <a:latin typeface="Montserrat Classic"/>
                </a:rPr>
                <a:t>despite high national economic growth rates - not pro-poor growth</a:t>
              </a:r>
            </a:p>
          </p:txBody>
        </p:sp>
      </p:grpSp>
      <p:sp>
        <p:nvSpPr>
          <p:cNvPr id="28" name="AutoShape 28"/>
          <p:cNvSpPr/>
          <p:nvPr/>
        </p:nvSpPr>
        <p:spPr>
          <a:xfrm flipH="1">
            <a:off x="4002628" y="2879090"/>
            <a:ext cx="2518776" cy="4243"/>
          </a:xfrm>
          <a:prstGeom prst="line">
            <a:avLst/>
          </a:prstGeom>
          <a:ln w="19050" cap="rnd">
            <a:solidFill>
              <a:srgbClr val="D9B752"/>
            </a:solidFill>
            <a:prstDash val="solid"/>
            <a:headEnd type="none" w="sm" len="sm"/>
            <a:tailEnd type="triangle" w="lg" len="med"/>
          </a:ln>
        </p:spPr>
        <p:txBody>
          <a:bodyPr/>
          <a:lstStyle/>
          <a:p>
            <a:endParaRPr lang="en-ZA" dirty="0"/>
          </a:p>
        </p:txBody>
      </p:sp>
      <p:grpSp>
        <p:nvGrpSpPr>
          <p:cNvPr id="29" name="Group 29"/>
          <p:cNvGrpSpPr/>
          <p:nvPr/>
        </p:nvGrpSpPr>
        <p:grpSpPr>
          <a:xfrm>
            <a:off x="1095205" y="6665926"/>
            <a:ext cx="2609998" cy="1728858"/>
            <a:chOff x="0" y="0"/>
            <a:chExt cx="1109790" cy="735123"/>
          </a:xfrm>
        </p:grpSpPr>
        <p:sp>
          <p:nvSpPr>
            <p:cNvPr id="30" name="Freeform 30"/>
            <p:cNvSpPr/>
            <p:nvPr/>
          </p:nvSpPr>
          <p:spPr>
            <a:xfrm>
              <a:off x="0" y="0"/>
              <a:ext cx="1109790" cy="735123"/>
            </a:xfrm>
            <a:custGeom>
              <a:avLst/>
              <a:gdLst/>
              <a:ahLst/>
              <a:cxnLst/>
              <a:rect l="l" t="t" r="r" b="b"/>
              <a:pathLst>
                <a:path w="1109790" h="735123">
                  <a:moveTo>
                    <a:pt x="0" y="0"/>
                  </a:moveTo>
                  <a:lnTo>
                    <a:pt x="1109790" y="0"/>
                  </a:lnTo>
                  <a:lnTo>
                    <a:pt x="1109790" y="735123"/>
                  </a:lnTo>
                  <a:lnTo>
                    <a:pt x="0" y="735123"/>
                  </a:lnTo>
                  <a:close/>
                </a:path>
              </a:pathLst>
            </a:custGeom>
            <a:solidFill>
              <a:srgbClr val="000000">
                <a:alpha val="0"/>
              </a:srgbClr>
            </a:solidFill>
            <a:ln w="19050" cap="sq">
              <a:solidFill>
                <a:srgbClr val="E5E5E5"/>
              </a:solidFill>
              <a:prstDash val="solid"/>
              <a:miter/>
            </a:ln>
          </p:spPr>
          <p:txBody>
            <a:bodyPr/>
            <a:lstStyle/>
            <a:p>
              <a:endParaRPr lang="en-ZA" dirty="0"/>
            </a:p>
          </p:txBody>
        </p:sp>
        <p:sp>
          <p:nvSpPr>
            <p:cNvPr id="31" name="TextBox 31"/>
            <p:cNvSpPr txBox="1"/>
            <p:nvPr/>
          </p:nvSpPr>
          <p:spPr>
            <a:xfrm>
              <a:off x="0" y="-38100"/>
              <a:ext cx="1109790" cy="773223"/>
            </a:xfrm>
            <a:prstGeom prst="rect">
              <a:avLst/>
            </a:prstGeom>
          </p:spPr>
          <p:txBody>
            <a:bodyPr lIns="254000" tIns="254000" rIns="254000" bIns="254000" rtlCol="0" anchor="ctr"/>
            <a:lstStyle/>
            <a:p>
              <a:pPr algn="ctr">
                <a:lnSpc>
                  <a:spcPts val="2100"/>
                </a:lnSpc>
              </a:pPr>
              <a:r>
                <a:rPr lang="en-US" sz="1500" dirty="0">
                  <a:solidFill>
                    <a:srgbClr val="D9B752"/>
                  </a:solidFill>
                  <a:latin typeface="Montserrat Classic"/>
                </a:rPr>
                <a:t>TAVETA only able to process 1% of applications per year</a:t>
              </a:r>
            </a:p>
          </p:txBody>
        </p:sp>
      </p:grpSp>
      <p:sp>
        <p:nvSpPr>
          <p:cNvPr id="32" name="AutoShape 32"/>
          <p:cNvSpPr/>
          <p:nvPr/>
        </p:nvSpPr>
        <p:spPr>
          <a:xfrm flipH="1">
            <a:off x="3705203" y="6806188"/>
            <a:ext cx="1089498" cy="329497"/>
          </a:xfrm>
          <a:prstGeom prst="line">
            <a:avLst/>
          </a:prstGeom>
          <a:ln w="19050" cap="rnd">
            <a:solidFill>
              <a:srgbClr val="D9B752"/>
            </a:solidFill>
            <a:prstDash val="solid"/>
            <a:headEnd type="none" w="sm" len="sm"/>
            <a:tailEnd type="triangle" w="lg" len="med"/>
          </a:ln>
        </p:spPr>
        <p:txBody>
          <a:bodyPr/>
          <a:lstStyle/>
          <a:p>
            <a:endParaRPr lang="en-ZA" dirty="0"/>
          </a:p>
        </p:txBody>
      </p:sp>
      <p:grpSp>
        <p:nvGrpSpPr>
          <p:cNvPr id="33" name="Group 33"/>
          <p:cNvGrpSpPr/>
          <p:nvPr/>
        </p:nvGrpSpPr>
        <p:grpSpPr>
          <a:xfrm>
            <a:off x="7278439" y="7879819"/>
            <a:ext cx="2609998" cy="2035200"/>
            <a:chOff x="0" y="0"/>
            <a:chExt cx="1109790" cy="865381"/>
          </a:xfrm>
        </p:grpSpPr>
        <p:sp>
          <p:nvSpPr>
            <p:cNvPr id="34" name="Freeform 34"/>
            <p:cNvSpPr/>
            <p:nvPr/>
          </p:nvSpPr>
          <p:spPr>
            <a:xfrm>
              <a:off x="0" y="0"/>
              <a:ext cx="1109790" cy="865381"/>
            </a:xfrm>
            <a:custGeom>
              <a:avLst/>
              <a:gdLst/>
              <a:ahLst/>
              <a:cxnLst/>
              <a:rect l="l" t="t" r="r" b="b"/>
              <a:pathLst>
                <a:path w="1109790" h="865381">
                  <a:moveTo>
                    <a:pt x="0" y="0"/>
                  </a:moveTo>
                  <a:lnTo>
                    <a:pt x="1109790" y="0"/>
                  </a:lnTo>
                  <a:lnTo>
                    <a:pt x="1109790" y="865381"/>
                  </a:lnTo>
                  <a:lnTo>
                    <a:pt x="0" y="865381"/>
                  </a:lnTo>
                  <a:close/>
                </a:path>
              </a:pathLst>
            </a:custGeom>
            <a:solidFill>
              <a:srgbClr val="000000">
                <a:alpha val="0"/>
              </a:srgbClr>
            </a:solidFill>
            <a:ln w="19050" cap="sq">
              <a:solidFill>
                <a:srgbClr val="E5E5E5"/>
              </a:solidFill>
              <a:prstDash val="solid"/>
              <a:miter/>
            </a:ln>
          </p:spPr>
          <p:txBody>
            <a:bodyPr/>
            <a:lstStyle/>
            <a:p>
              <a:endParaRPr lang="en-ZA" dirty="0"/>
            </a:p>
          </p:txBody>
        </p:sp>
        <p:sp>
          <p:nvSpPr>
            <p:cNvPr id="35" name="TextBox 35"/>
            <p:cNvSpPr txBox="1"/>
            <p:nvPr/>
          </p:nvSpPr>
          <p:spPr>
            <a:xfrm>
              <a:off x="0" y="-38100"/>
              <a:ext cx="1109790" cy="903481"/>
            </a:xfrm>
            <a:prstGeom prst="rect">
              <a:avLst/>
            </a:prstGeom>
          </p:spPr>
          <p:txBody>
            <a:bodyPr lIns="254000" tIns="254000" rIns="254000" bIns="254000" rtlCol="0" anchor="ctr"/>
            <a:lstStyle/>
            <a:p>
              <a:pPr algn="ctr">
                <a:lnSpc>
                  <a:spcPts val="2100"/>
                </a:lnSpc>
              </a:pPr>
              <a:r>
                <a:rPr lang="en-US" sz="1500" dirty="0">
                  <a:solidFill>
                    <a:srgbClr val="D9B752"/>
                  </a:solidFill>
                  <a:latin typeface="Montserrat Classic"/>
                </a:rPr>
                <a:t>73% of population live under international poverty line ($1.9 per day)</a:t>
              </a:r>
            </a:p>
          </p:txBody>
        </p:sp>
      </p:grpSp>
      <p:sp>
        <p:nvSpPr>
          <p:cNvPr id="36" name="AutoShape 36"/>
          <p:cNvSpPr/>
          <p:nvPr/>
        </p:nvSpPr>
        <p:spPr>
          <a:xfrm>
            <a:off x="7113930" y="7495565"/>
            <a:ext cx="402798" cy="384253"/>
          </a:xfrm>
          <a:prstGeom prst="line">
            <a:avLst/>
          </a:prstGeom>
          <a:ln w="19050" cap="rnd">
            <a:solidFill>
              <a:srgbClr val="D9B752"/>
            </a:solidFill>
            <a:prstDash val="solid"/>
            <a:headEnd type="none" w="sm" len="sm"/>
            <a:tailEnd type="triangle" w="lg" len="med"/>
          </a:ln>
        </p:spPr>
        <p:txBody>
          <a:bodyPr/>
          <a:lstStyle/>
          <a:p>
            <a:endParaRPr lang="en-ZA" dirty="0"/>
          </a:p>
        </p:txBody>
      </p:sp>
      <p:sp>
        <p:nvSpPr>
          <p:cNvPr id="37" name="AutoShape 37"/>
          <p:cNvSpPr/>
          <p:nvPr/>
        </p:nvSpPr>
        <p:spPr>
          <a:xfrm flipH="1">
            <a:off x="1153153" y="8394784"/>
            <a:ext cx="30768" cy="21867"/>
          </a:xfrm>
          <a:prstGeom prst="line">
            <a:avLst/>
          </a:prstGeom>
          <a:ln w="19050" cap="rnd">
            <a:solidFill>
              <a:srgbClr val="D9B752"/>
            </a:solidFill>
            <a:prstDash val="solid"/>
            <a:headEnd type="none" w="sm" len="sm"/>
            <a:tailEnd type="triangle" w="lg" len="med"/>
          </a:ln>
        </p:spPr>
        <p:txBody>
          <a:bodyPr/>
          <a:lstStyle/>
          <a:p>
            <a:endParaRPr lang="en-ZA" dirty="0"/>
          </a:p>
        </p:txBody>
      </p:sp>
      <p:sp>
        <p:nvSpPr>
          <p:cNvPr id="38" name="AutoShape 38"/>
          <p:cNvSpPr/>
          <p:nvPr/>
        </p:nvSpPr>
        <p:spPr>
          <a:xfrm>
            <a:off x="3705203" y="8366319"/>
            <a:ext cx="78572" cy="50332"/>
          </a:xfrm>
          <a:prstGeom prst="line">
            <a:avLst/>
          </a:prstGeom>
          <a:ln w="19050" cap="rnd">
            <a:solidFill>
              <a:srgbClr val="D9B752"/>
            </a:solidFill>
            <a:prstDash val="solid"/>
            <a:headEnd type="none" w="sm" len="sm"/>
            <a:tailEnd type="triangle" w="lg" len="med"/>
          </a:ln>
        </p:spPr>
        <p:txBody>
          <a:bodyPr/>
          <a:lstStyle/>
          <a:p>
            <a:endParaRPr lang="en-ZA" dirty="0"/>
          </a:p>
        </p:txBody>
      </p:sp>
      <p:sp>
        <p:nvSpPr>
          <p:cNvPr id="39" name="TextBox 39"/>
          <p:cNvSpPr txBox="1"/>
          <p:nvPr/>
        </p:nvSpPr>
        <p:spPr>
          <a:xfrm>
            <a:off x="12420600" y="4406728"/>
            <a:ext cx="5241705" cy="1178909"/>
          </a:xfrm>
          <a:prstGeom prst="rect">
            <a:avLst/>
          </a:prstGeom>
        </p:spPr>
        <p:txBody>
          <a:bodyPr lIns="0" tIns="0" rIns="0" bIns="0" rtlCol="0" anchor="t">
            <a:spAutoFit/>
          </a:bodyPr>
          <a:lstStyle/>
          <a:p>
            <a:pPr marL="0" lvl="0" indent="0" algn="ctr">
              <a:lnSpc>
                <a:spcPts val="4583"/>
              </a:lnSpc>
              <a:spcBef>
                <a:spcPct val="0"/>
              </a:spcBef>
            </a:pPr>
            <a:r>
              <a:rPr lang="en-US" sz="4166" dirty="0">
                <a:solidFill>
                  <a:srgbClr val="D9B752"/>
                </a:solidFill>
                <a:latin typeface="Montserrat Classic Bold"/>
              </a:rPr>
              <a:t>SOCIO-ECONOMIC CONTEXT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1656788837"/>
              </p:ext>
            </p:extLst>
          </p:nvPr>
        </p:nvGraphicFramePr>
        <p:xfrm>
          <a:off x="7122548" y="562366"/>
          <a:ext cx="10802176" cy="8722985"/>
        </p:xfrm>
        <a:graphic>
          <a:graphicData uri="http://schemas.openxmlformats.org/drawingml/2006/table">
            <a:tbl>
              <a:tblPr/>
              <a:tblGrid>
                <a:gridCol w="10802176">
                  <a:extLst>
                    <a:ext uri="{9D8B030D-6E8A-4147-A177-3AD203B41FA5}">
                      <a16:colId xmlns:a16="http://schemas.microsoft.com/office/drawing/2014/main" val="20000"/>
                    </a:ext>
                  </a:extLst>
                </a:gridCol>
              </a:tblGrid>
              <a:tr h="1476375">
                <a:tc>
                  <a:txBody>
                    <a:bodyPr/>
                    <a:lstStyle/>
                    <a:p>
                      <a:pPr algn="ctr">
                        <a:lnSpc>
                          <a:spcPts val="2799"/>
                        </a:lnSpc>
                        <a:defRPr/>
                      </a:pPr>
                      <a:r>
                        <a:rPr lang="en-US" sz="1999" dirty="0">
                          <a:solidFill>
                            <a:srgbClr val="D9B752"/>
                          </a:solidFill>
                          <a:latin typeface="Montserrat Classic"/>
                        </a:rPr>
                        <a:t>The Malawian Government should implement electoral reforms to provide adequate funding to operations of the MEC and increase support for voter civic education</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449322">
                <a:tc>
                  <a:txBody>
                    <a:bodyPr/>
                    <a:lstStyle/>
                    <a:p>
                      <a:pPr algn="ctr">
                        <a:lnSpc>
                          <a:spcPts val="2799"/>
                        </a:lnSpc>
                        <a:defRPr/>
                      </a:pPr>
                      <a:r>
                        <a:rPr lang="en-US" sz="1999" dirty="0">
                          <a:solidFill>
                            <a:srgbClr val="D9B752"/>
                          </a:solidFill>
                          <a:latin typeface="Montserrat Classic"/>
                        </a:rPr>
                        <a:t>Political parties should expand spaces for inclusivity </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449322">
                <a:tc>
                  <a:txBody>
                    <a:bodyPr/>
                    <a:lstStyle/>
                    <a:p>
                      <a:pPr algn="ctr">
                        <a:lnSpc>
                          <a:spcPts val="2799"/>
                        </a:lnSpc>
                        <a:defRPr/>
                      </a:pPr>
                      <a:r>
                        <a:rPr lang="en-US" sz="1999" dirty="0">
                          <a:solidFill>
                            <a:srgbClr val="D9B752"/>
                          </a:solidFill>
                          <a:latin typeface="Montserrat Classic"/>
                        </a:rPr>
                        <a:t>Political parties should strengthen platforms for dialogue with other political parties and electoral stakeholders</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449322">
                <a:tc>
                  <a:txBody>
                    <a:bodyPr/>
                    <a:lstStyle/>
                    <a:p>
                      <a:pPr algn="ctr">
                        <a:lnSpc>
                          <a:spcPts val="2799"/>
                        </a:lnSpc>
                        <a:defRPr/>
                      </a:pPr>
                      <a:r>
                        <a:rPr lang="en-US" sz="1999" dirty="0">
                          <a:solidFill>
                            <a:srgbClr val="D9B752"/>
                          </a:solidFill>
                          <a:latin typeface="Montserrat Classic"/>
                        </a:rPr>
                        <a:t>Political parties should establish mechanisms for strengthening their financial transparency and accountability</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449322">
                <a:tc>
                  <a:txBody>
                    <a:bodyPr/>
                    <a:lstStyle/>
                    <a:p>
                      <a:pPr algn="ctr">
                        <a:lnSpc>
                          <a:spcPts val="2799"/>
                        </a:lnSpc>
                        <a:defRPr/>
                      </a:pPr>
                      <a:r>
                        <a:rPr lang="en-US" sz="1999" dirty="0">
                          <a:solidFill>
                            <a:srgbClr val="D9B752"/>
                          </a:solidFill>
                          <a:latin typeface="Montserrat Classic"/>
                        </a:rPr>
                        <a:t>Political parties should hold more regular internal meetings of management bodies</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449322">
                <a:tc>
                  <a:txBody>
                    <a:bodyPr/>
                    <a:lstStyle/>
                    <a:p>
                      <a:pPr algn="ctr">
                        <a:lnSpc>
                          <a:spcPts val="2799"/>
                        </a:lnSpc>
                        <a:defRPr/>
                      </a:pPr>
                      <a:r>
                        <a:rPr lang="en-US" sz="1999" dirty="0">
                          <a:solidFill>
                            <a:srgbClr val="D9B752"/>
                          </a:solidFill>
                          <a:latin typeface="Montserrat Classic"/>
                        </a:rPr>
                        <a:t>Political parties should strengthen linkages between party manifestos and Malawi’s overarching development agenda</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747144" y="352192"/>
            <a:ext cx="1832956" cy="2057400"/>
          </a:xfrm>
          <a:custGeom>
            <a:avLst/>
            <a:gdLst/>
            <a:ahLst/>
            <a:cxnLst/>
            <a:rect l="l" t="t" r="r" b="b"/>
            <a:pathLst>
              <a:path w="1832956" h="2057400">
                <a:moveTo>
                  <a:pt x="0" y="0"/>
                </a:moveTo>
                <a:lnTo>
                  <a:pt x="1832956" y="0"/>
                </a:lnTo>
                <a:lnTo>
                  <a:pt x="1832956"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350576" y="2933700"/>
            <a:ext cx="5838465" cy="5705152"/>
          </a:xfrm>
          <a:prstGeom prst="rect">
            <a:avLst/>
          </a:prstGeom>
        </p:spPr>
        <p:txBody>
          <a:bodyPr lIns="0" tIns="0" rIns="0" bIns="0" rtlCol="0" anchor="t">
            <a:spAutoFit/>
          </a:bodyPr>
          <a:lstStyle/>
          <a:p>
            <a:pPr marL="342900" indent="-342900">
              <a:lnSpc>
                <a:spcPts val="2800"/>
              </a:lnSpc>
              <a:buFont typeface="Arial" panose="020B0604020202020204" pitchFamily="34" charset="0"/>
              <a:buChar char="•"/>
            </a:pPr>
            <a:r>
              <a:rPr lang="en-US" sz="2000" dirty="0">
                <a:solidFill>
                  <a:srgbClr val="144469"/>
                </a:solidFill>
                <a:latin typeface="Montserrat Classic"/>
              </a:rPr>
              <a:t>“Malawi has found electoral democracy comes with problems and has over the past three decades instituted reforms to address them”</a:t>
            </a:r>
          </a:p>
          <a:p>
            <a:pPr marL="342900" indent="-342900">
              <a:lnSpc>
                <a:spcPts val="2800"/>
              </a:lnSpc>
              <a:buFont typeface="Arial" panose="020B0604020202020204" pitchFamily="34" charset="0"/>
              <a:buChar char="•"/>
            </a:pPr>
            <a:r>
              <a:rPr lang="en-US" sz="2000" dirty="0">
                <a:solidFill>
                  <a:srgbClr val="144469"/>
                </a:solidFill>
                <a:latin typeface="Montserrat Classic"/>
              </a:rPr>
              <a:t>Re-run of 2019 election – independent judiciary. Modifications to FPTP and 50%+1</a:t>
            </a:r>
          </a:p>
          <a:p>
            <a:pPr marL="342900" indent="-342900">
              <a:lnSpc>
                <a:spcPts val="2800"/>
              </a:lnSpc>
              <a:buFont typeface="Arial" panose="020B0604020202020204" pitchFamily="34" charset="0"/>
              <a:buChar char="•"/>
            </a:pPr>
            <a:r>
              <a:rPr lang="en-US" sz="2000" dirty="0">
                <a:solidFill>
                  <a:srgbClr val="144469"/>
                </a:solidFill>
                <a:latin typeface="Montserrat Classic"/>
              </a:rPr>
              <a:t>Even after 2019 electoral reforms, issues remain such as voter apathy and fatigue, losing faith in democracy, election intimidation, lack of accountability regarding party funds, elite capture, tribal politics and nepotism, undemocratic party practices, family dynasties, transparency in party funding</a:t>
            </a:r>
          </a:p>
          <a:p>
            <a:pPr marL="342900" indent="-342900">
              <a:lnSpc>
                <a:spcPts val="2800"/>
              </a:lnSpc>
              <a:buFont typeface="Arial" panose="020B0604020202020204" pitchFamily="34" charset="0"/>
              <a:buChar char="•"/>
            </a:pPr>
            <a:endParaRPr lang="en-US" sz="2000" dirty="0">
              <a:solidFill>
                <a:srgbClr val="144469"/>
              </a:solidFill>
              <a:latin typeface="Montserrat Classic"/>
            </a:endParaRPr>
          </a:p>
          <a:p>
            <a:pPr algn="l">
              <a:lnSpc>
                <a:spcPts val="2800"/>
              </a:lnSpc>
            </a:pPr>
            <a:endParaRPr lang="en-US" sz="2000" dirty="0">
              <a:solidFill>
                <a:srgbClr val="144469"/>
              </a:solidFill>
              <a:latin typeface="Montserrat Classic"/>
            </a:endParaRPr>
          </a:p>
        </p:txBody>
      </p:sp>
      <p:sp>
        <p:nvSpPr>
          <p:cNvPr id="8" name="TextBox 8"/>
          <p:cNvSpPr txBox="1"/>
          <p:nvPr/>
        </p:nvSpPr>
        <p:spPr>
          <a:xfrm>
            <a:off x="179660" y="364893"/>
            <a:ext cx="5572579" cy="1955165"/>
          </a:xfrm>
          <a:prstGeom prst="rect">
            <a:avLst/>
          </a:prstGeom>
        </p:spPr>
        <p:txBody>
          <a:bodyPr lIns="0" tIns="0" rIns="0" bIns="0" rtlCol="0" anchor="t">
            <a:spAutoFit/>
          </a:bodyPr>
          <a:lstStyle/>
          <a:p>
            <a:pPr marL="0" lvl="0" indent="0" algn="l">
              <a:lnSpc>
                <a:spcPts val="5170"/>
              </a:lnSpc>
              <a:spcBef>
                <a:spcPct val="0"/>
              </a:spcBef>
            </a:pPr>
            <a:r>
              <a:rPr lang="en-US" sz="4700" dirty="0">
                <a:solidFill>
                  <a:srgbClr val="144469"/>
                </a:solidFill>
                <a:latin typeface="Montserrat Classic Bold"/>
              </a:rPr>
              <a:t>POLITICAL AND ELECTORAL GOVERNANCE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2630343458"/>
              </p:ext>
            </p:extLst>
          </p:nvPr>
        </p:nvGraphicFramePr>
        <p:xfrm>
          <a:off x="7086600" y="266700"/>
          <a:ext cx="10819993" cy="9448799"/>
        </p:xfrm>
        <a:graphic>
          <a:graphicData uri="http://schemas.openxmlformats.org/drawingml/2006/table">
            <a:tbl>
              <a:tblPr/>
              <a:tblGrid>
                <a:gridCol w="10819993">
                  <a:extLst>
                    <a:ext uri="{9D8B030D-6E8A-4147-A177-3AD203B41FA5}">
                      <a16:colId xmlns:a16="http://schemas.microsoft.com/office/drawing/2014/main" val="20000"/>
                    </a:ext>
                  </a:extLst>
                </a:gridCol>
              </a:tblGrid>
              <a:tr h="1560352">
                <a:tc>
                  <a:txBody>
                    <a:bodyPr/>
                    <a:lstStyle/>
                    <a:p>
                      <a:pPr algn="ctr">
                        <a:lnSpc>
                          <a:spcPts val="2100"/>
                        </a:lnSpc>
                        <a:defRPr/>
                      </a:pPr>
                      <a:r>
                        <a:rPr lang="en-US" sz="2000" dirty="0">
                          <a:solidFill>
                            <a:srgbClr val="D9B752"/>
                          </a:solidFill>
                          <a:latin typeface="Montserrat Classic"/>
                        </a:rPr>
                        <a:t>The Malawian Government should provide adequate financing and technical support for governance and human rights institutions</a:t>
                      </a:r>
                      <a:endParaRPr lang="en-US" sz="16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560352">
                <a:tc>
                  <a:txBody>
                    <a:bodyPr/>
                    <a:lstStyle/>
                    <a:p>
                      <a:pPr algn="ctr">
                        <a:lnSpc>
                          <a:spcPts val="2100"/>
                        </a:lnSpc>
                        <a:defRPr/>
                      </a:pPr>
                      <a:r>
                        <a:rPr lang="en-US" sz="2000" dirty="0">
                          <a:solidFill>
                            <a:srgbClr val="D9B752"/>
                          </a:solidFill>
                          <a:latin typeface="Montserrat Classic"/>
                        </a:rPr>
                        <a:t>The Malawian Government should ensure access to justice </a:t>
                      </a:r>
                      <a:endParaRPr lang="en-US" sz="16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560352">
                <a:tc>
                  <a:txBody>
                    <a:bodyPr/>
                    <a:lstStyle/>
                    <a:p>
                      <a:pPr algn="ctr">
                        <a:lnSpc>
                          <a:spcPts val="2100"/>
                        </a:lnSpc>
                        <a:defRPr/>
                      </a:pPr>
                      <a:r>
                        <a:rPr lang="en-US" sz="2000" dirty="0">
                          <a:solidFill>
                            <a:srgbClr val="D9B752"/>
                          </a:solidFill>
                          <a:latin typeface="Montserrat Classic"/>
                        </a:rPr>
                        <a:t>The Malawian Government should provide vulnerable citizens with basic social benefits and functional facilities</a:t>
                      </a:r>
                      <a:endParaRPr lang="en-US" sz="16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560352">
                <a:tc>
                  <a:txBody>
                    <a:bodyPr/>
                    <a:lstStyle/>
                    <a:p>
                      <a:pPr algn="ctr">
                        <a:lnSpc>
                          <a:spcPts val="2100"/>
                        </a:lnSpc>
                        <a:defRPr/>
                      </a:pPr>
                      <a:r>
                        <a:rPr lang="en-US" sz="2000" dirty="0">
                          <a:solidFill>
                            <a:srgbClr val="D9B752"/>
                          </a:solidFill>
                          <a:latin typeface="Montserrat Classic"/>
                        </a:rPr>
                        <a:t>The Malawian Government should ensure respect for the principles of separation of power</a:t>
                      </a:r>
                      <a:endParaRPr lang="en-US" sz="16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560352">
                <a:tc>
                  <a:txBody>
                    <a:bodyPr/>
                    <a:lstStyle/>
                    <a:p>
                      <a:pPr algn="ctr">
                        <a:lnSpc>
                          <a:spcPts val="2100"/>
                        </a:lnSpc>
                        <a:defRPr/>
                      </a:pPr>
                      <a:r>
                        <a:rPr lang="en-US" sz="2000" dirty="0">
                          <a:solidFill>
                            <a:srgbClr val="D9B752"/>
                          </a:solidFill>
                          <a:latin typeface="Montserrat Classic"/>
                        </a:rPr>
                        <a:t>Civil society should assist in raising awareness and empowering citizens</a:t>
                      </a:r>
                      <a:endParaRPr lang="en-US" sz="14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647039">
                <a:tc>
                  <a:txBody>
                    <a:bodyPr/>
                    <a:lstStyle/>
                    <a:p>
                      <a:pPr algn="ctr">
                        <a:lnSpc>
                          <a:spcPts val="2100"/>
                        </a:lnSpc>
                        <a:defRPr/>
                      </a:pPr>
                      <a:r>
                        <a:rPr lang="en-US" sz="2000" dirty="0">
                          <a:solidFill>
                            <a:srgbClr val="D9B752"/>
                          </a:solidFill>
                          <a:latin typeface="Montserrat Classic"/>
                        </a:rPr>
                        <a:t>All stakeholders should promote enhanced participation in national and international commemorations and simplify, popularize and translate important documents to local or vernacular languages and conduct civic education </a:t>
                      </a:r>
                      <a:endParaRPr lang="en-US" sz="16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755150" y="472196"/>
            <a:ext cx="1629067" cy="1421731"/>
          </a:xfrm>
          <a:custGeom>
            <a:avLst/>
            <a:gdLst/>
            <a:ahLst/>
            <a:cxnLst/>
            <a:rect l="l" t="t" r="r" b="b"/>
            <a:pathLst>
              <a:path w="1629067" h="1421731">
                <a:moveTo>
                  <a:pt x="0" y="0"/>
                </a:moveTo>
                <a:lnTo>
                  <a:pt x="1629066" y="0"/>
                </a:lnTo>
                <a:lnTo>
                  <a:pt x="1629066" y="1421731"/>
                </a:lnTo>
                <a:lnTo>
                  <a:pt x="0" y="14217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381406" y="2829533"/>
            <a:ext cx="5838465" cy="7500515"/>
          </a:xfrm>
          <a:prstGeom prst="rect">
            <a:avLst/>
          </a:prstGeom>
        </p:spPr>
        <p:txBody>
          <a:bodyPr lIns="0" tIns="0" rIns="0" bIns="0" rtlCol="0" anchor="t">
            <a:spAutoFit/>
          </a:bodyPr>
          <a:lstStyle/>
          <a:p>
            <a:pPr marL="342900" indent="-342900">
              <a:lnSpc>
                <a:spcPts val="2800"/>
              </a:lnSpc>
              <a:buFont typeface="Arial" panose="020B0604020202020204" pitchFamily="34" charset="0"/>
              <a:buChar char="•"/>
            </a:pPr>
            <a:r>
              <a:rPr lang="en-US" sz="2000" dirty="0">
                <a:solidFill>
                  <a:srgbClr val="144469"/>
                </a:solidFill>
                <a:latin typeface="Montserrat Classic"/>
              </a:rPr>
              <a:t>Human rights are at the heart of Malawi’s democratic regime &amp; post-1994 constitution</a:t>
            </a:r>
          </a:p>
          <a:p>
            <a:pPr marL="342900" indent="-342900">
              <a:lnSpc>
                <a:spcPts val="2800"/>
              </a:lnSpc>
              <a:buFont typeface="Arial" panose="020B0604020202020204" pitchFamily="34" charset="0"/>
              <a:buChar char="•"/>
            </a:pPr>
            <a:endParaRPr lang="en-US" sz="2000" dirty="0">
              <a:solidFill>
                <a:srgbClr val="144469"/>
              </a:solidFill>
              <a:latin typeface="Montserrat Classic"/>
            </a:endParaRPr>
          </a:p>
          <a:p>
            <a:pPr marL="342900" indent="-342900">
              <a:lnSpc>
                <a:spcPts val="2800"/>
              </a:lnSpc>
              <a:buFont typeface="Arial" panose="020B0604020202020204" pitchFamily="34" charset="0"/>
              <a:buChar char="•"/>
            </a:pPr>
            <a:r>
              <a:rPr lang="en-US" sz="2000" dirty="0">
                <a:solidFill>
                  <a:srgbClr val="144469"/>
                </a:solidFill>
                <a:latin typeface="Montserrat Classic"/>
              </a:rPr>
              <a:t>Although legislated, human rights protection remains concerning </a:t>
            </a:r>
          </a:p>
          <a:p>
            <a:pPr marL="342900" indent="-342900">
              <a:lnSpc>
                <a:spcPts val="2800"/>
              </a:lnSpc>
              <a:buFont typeface="Arial" panose="020B0604020202020204" pitchFamily="34" charset="0"/>
              <a:buChar char="•"/>
            </a:pPr>
            <a:r>
              <a:rPr lang="en-US" sz="2000" dirty="0">
                <a:solidFill>
                  <a:srgbClr val="144469"/>
                </a:solidFill>
                <a:latin typeface="Montserrat Classic"/>
              </a:rPr>
              <a:t>There have been political killings, torture, undignified prison and detention </a:t>
            </a:r>
            <a:r>
              <a:rPr lang="en-US" sz="2000" dirty="0" err="1">
                <a:solidFill>
                  <a:srgbClr val="144469"/>
                </a:solidFill>
                <a:latin typeface="Montserrat Classic"/>
              </a:rPr>
              <a:t>centre</a:t>
            </a:r>
            <a:r>
              <a:rPr lang="en-US" sz="2000" dirty="0">
                <a:solidFill>
                  <a:srgbClr val="144469"/>
                </a:solidFill>
                <a:latin typeface="Montserrat Classic"/>
              </a:rPr>
              <a:t> conditions, pre-trial detentions and arbitrary arrests, capital punishment (finally outlawed), intimidation of refugees and asylum seekers, limited freedom of expression, threats to journalists, peaceful assembly and association, civic space</a:t>
            </a:r>
          </a:p>
          <a:p>
            <a:pPr marL="342900" indent="-342900">
              <a:lnSpc>
                <a:spcPts val="2800"/>
              </a:lnSpc>
              <a:buFont typeface="Arial" panose="020B0604020202020204" pitchFamily="34" charset="0"/>
              <a:buChar char="•"/>
            </a:pPr>
            <a:r>
              <a:rPr lang="en-US" sz="2000" dirty="0">
                <a:solidFill>
                  <a:srgbClr val="144469"/>
                </a:solidFill>
                <a:latin typeface="Montserrat Classic"/>
              </a:rPr>
              <a:t>Not just civil and political rights – also socio-economic and cultural rights, </a:t>
            </a:r>
            <a:r>
              <a:rPr lang="en-US" sz="2000" dirty="0" err="1">
                <a:solidFill>
                  <a:srgbClr val="144469"/>
                </a:solidFill>
                <a:latin typeface="Montserrat Classic"/>
              </a:rPr>
              <a:t>eg</a:t>
            </a:r>
            <a:r>
              <a:rPr lang="en-US" sz="2000" dirty="0">
                <a:solidFill>
                  <a:srgbClr val="144469"/>
                </a:solidFill>
                <a:latin typeface="Montserrat Classic"/>
              </a:rPr>
              <a:t> development</a:t>
            </a:r>
          </a:p>
          <a:p>
            <a:pPr marL="342900" indent="-342900">
              <a:lnSpc>
                <a:spcPts val="2800"/>
              </a:lnSpc>
              <a:buFont typeface="Arial" panose="020B0604020202020204" pitchFamily="34" charset="0"/>
              <a:buChar char="•"/>
            </a:pPr>
            <a:r>
              <a:rPr lang="en-US" sz="2000" dirty="0">
                <a:solidFill>
                  <a:srgbClr val="144469"/>
                </a:solidFill>
                <a:latin typeface="Montserrat Classic"/>
              </a:rPr>
              <a:t>Many unaware of rights and state’s duty</a:t>
            </a:r>
          </a:p>
          <a:p>
            <a:pPr marL="342900" indent="-342900">
              <a:lnSpc>
                <a:spcPts val="2800"/>
              </a:lnSpc>
              <a:buFont typeface="Arial" panose="020B0604020202020204" pitchFamily="34" charset="0"/>
              <a:buChar char="•"/>
            </a:pPr>
            <a:r>
              <a:rPr lang="en-US" sz="2000" dirty="0">
                <a:solidFill>
                  <a:srgbClr val="144469"/>
                </a:solidFill>
                <a:latin typeface="Montserrat Classic"/>
              </a:rPr>
              <a:t>Several conventions not adopted on HRS</a:t>
            </a:r>
          </a:p>
          <a:p>
            <a:pPr marL="342900" indent="-342900">
              <a:lnSpc>
                <a:spcPts val="2800"/>
              </a:lnSpc>
              <a:buFont typeface="Arial" panose="020B0604020202020204" pitchFamily="34" charset="0"/>
              <a:buChar char="•"/>
            </a:pPr>
            <a:r>
              <a:rPr lang="en-US" sz="2000" dirty="0">
                <a:solidFill>
                  <a:srgbClr val="144469"/>
                </a:solidFill>
                <a:latin typeface="Montserrat Classic"/>
              </a:rPr>
              <a:t>Imbalance of power</a:t>
            </a:r>
          </a:p>
          <a:p>
            <a:pPr marL="342900" indent="-342900">
              <a:lnSpc>
                <a:spcPts val="2800"/>
              </a:lnSpc>
              <a:buFont typeface="Arial" panose="020B0604020202020204" pitchFamily="34" charset="0"/>
              <a:buChar char="•"/>
            </a:pPr>
            <a:r>
              <a:rPr lang="en-US" sz="2000" dirty="0">
                <a:solidFill>
                  <a:srgbClr val="144469"/>
                </a:solidFill>
                <a:latin typeface="Montserrat Classic"/>
              </a:rPr>
              <a:t>LGBTI practices </a:t>
            </a:r>
            <a:r>
              <a:rPr lang="en-US" sz="2000" dirty="0" err="1">
                <a:solidFill>
                  <a:srgbClr val="144469"/>
                </a:solidFill>
                <a:latin typeface="Montserrat Classic"/>
              </a:rPr>
              <a:t>criminalised</a:t>
            </a:r>
            <a:endParaRPr lang="en-US" sz="2000" dirty="0">
              <a:solidFill>
                <a:srgbClr val="144469"/>
              </a:solidFill>
              <a:latin typeface="Montserrat Classic"/>
            </a:endParaRPr>
          </a:p>
        </p:txBody>
      </p:sp>
      <p:sp>
        <p:nvSpPr>
          <p:cNvPr id="8" name="TextBox 8"/>
          <p:cNvSpPr txBox="1"/>
          <p:nvPr/>
        </p:nvSpPr>
        <p:spPr>
          <a:xfrm>
            <a:off x="0" y="873056"/>
            <a:ext cx="4755150" cy="1211371"/>
          </a:xfrm>
          <a:prstGeom prst="rect">
            <a:avLst/>
          </a:prstGeom>
        </p:spPr>
        <p:txBody>
          <a:bodyPr lIns="0" tIns="0" rIns="0" bIns="0" rtlCol="0" anchor="t">
            <a:spAutoFit/>
          </a:bodyPr>
          <a:lstStyle/>
          <a:p>
            <a:pPr>
              <a:lnSpc>
                <a:spcPts val="4742"/>
              </a:lnSpc>
            </a:pPr>
            <a:r>
              <a:rPr lang="en-US" sz="4311" dirty="0">
                <a:solidFill>
                  <a:srgbClr val="144469"/>
                </a:solidFill>
                <a:latin typeface="Montserrat Classic Bold"/>
              </a:rPr>
              <a:t> HUMAN RIGHTS</a:t>
            </a:r>
          </a:p>
          <a:p>
            <a:pPr marL="0" lvl="0" indent="0" algn="l">
              <a:lnSpc>
                <a:spcPts val="4742"/>
              </a:lnSpc>
              <a:spcBef>
                <a:spcPct val="0"/>
              </a:spcBef>
            </a:pPr>
            <a:endParaRPr lang="en-US" sz="4311" dirty="0">
              <a:solidFill>
                <a:srgbClr val="144469"/>
              </a:solidFill>
              <a:latin typeface="Montserrat Classic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2241400609"/>
              </p:ext>
            </p:extLst>
          </p:nvPr>
        </p:nvGraphicFramePr>
        <p:xfrm>
          <a:off x="6972530" y="672984"/>
          <a:ext cx="10986271" cy="8941032"/>
        </p:xfrm>
        <a:graphic>
          <a:graphicData uri="http://schemas.openxmlformats.org/drawingml/2006/table">
            <a:tbl>
              <a:tblPr/>
              <a:tblGrid>
                <a:gridCol w="10986271">
                  <a:extLst>
                    <a:ext uri="{9D8B030D-6E8A-4147-A177-3AD203B41FA5}">
                      <a16:colId xmlns:a16="http://schemas.microsoft.com/office/drawing/2014/main" val="20000"/>
                    </a:ext>
                  </a:extLst>
                </a:gridCol>
              </a:tblGrid>
              <a:tr h="1490172">
                <a:tc>
                  <a:txBody>
                    <a:bodyPr/>
                    <a:lstStyle/>
                    <a:p>
                      <a:pPr algn="ctr">
                        <a:lnSpc>
                          <a:spcPts val="2799"/>
                        </a:lnSpc>
                        <a:defRPr/>
                      </a:pPr>
                      <a:r>
                        <a:rPr lang="en-US" sz="1999" dirty="0">
                          <a:solidFill>
                            <a:srgbClr val="D9B752"/>
                          </a:solidFill>
                          <a:latin typeface="Montserrat Classic"/>
                        </a:rPr>
                        <a:t>The Malawian Government should promote policies that facilitate access to information</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490172">
                <a:tc>
                  <a:txBody>
                    <a:bodyPr/>
                    <a:lstStyle/>
                    <a:p>
                      <a:pPr algn="ctr">
                        <a:lnSpc>
                          <a:spcPts val="2799"/>
                        </a:lnSpc>
                        <a:defRPr/>
                      </a:pPr>
                      <a:r>
                        <a:rPr lang="en-US" sz="1999" dirty="0">
                          <a:solidFill>
                            <a:srgbClr val="D9B752"/>
                          </a:solidFill>
                          <a:latin typeface="Montserrat Classic"/>
                        </a:rPr>
                        <a:t>The Malawian government should capacitate the MHRC to ensure that it has necessary resources</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490172">
                <a:tc>
                  <a:txBody>
                    <a:bodyPr/>
                    <a:lstStyle/>
                    <a:p>
                      <a:pPr algn="ctr">
                        <a:lnSpc>
                          <a:spcPts val="2799"/>
                        </a:lnSpc>
                        <a:defRPr/>
                      </a:pPr>
                      <a:r>
                        <a:rPr lang="en-US" sz="1999" dirty="0">
                          <a:solidFill>
                            <a:srgbClr val="D9B752"/>
                          </a:solidFill>
                          <a:latin typeface="Montserrat Classic"/>
                        </a:rPr>
                        <a:t>The Malawian government should improve the availability of data through the Open Data</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490172">
                <a:tc>
                  <a:txBody>
                    <a:bodyPr/>
                    <a:lstStyle/>
                    <a:p>
                      <a:pPr algn="ctr">
                        <a:lnSpc>
                          <a:spcPts val="2799"/>
                        </a:lnSpc>
                        <a:defRPr/>
                      </a:pPr>
                      <a:r>
                        <a:rPr lang="en-US" sz="1999" dirty="0">
                          <a:solidFill>
                            <a:srgbClr val="D9B752"/>
                          </a:solidFill>
                          <a:latin typeface="Montserrat Classic"/>
                        </a:rPr>
                        <a:t>The Malawian government should allocate sufficient resources to implementation and access to information law an policies and ensure effective monitoring of compliance</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490172">
                <a:tc>
                  <a:txBody>
                    <a:bodyPr/>
                    <a:lstStyle/>
                    <a:p>
                      <a:pPr algn="ctr">
                        <a:lnSpc>
                          <a:spcPts val="2799"/>
                        </a:lnSpc>
                        <a:defRPr/>
                      </a:pPr>
                      <a:r>
                        <a:rPr lang="en-US" sz="1999" dirty="0">
                          <a:solidFill>
                            <a:srgbClr val="D9B752"/>
                          </a:solidFill>
                          <a:latin typeface="Montserrat Classic"/>
                        </a:rPr>
                        <a:t>Civil society </a:t>
                      </a:r>
                      <a:r>
                        <a:rPr lang="en-US" sz="1999">
                          <a:solidFill>
                            <a:srgbClr val="D9B752"/>
                          </a:solidFill>
                          <a:latin typeface="Montserrat Classic"/>
                        </a:rPr>
                        <a:t>should collaborate, </a:t>
                      </a:r>
                      <a:r>
                        <a:rPr lang="en-US" sz="1999" dirty="0">
                          <a:solidFill>
                            <a:srgbClr val="D9B752"/>
                          </a:solidFill>
                          <a:latin typeface="Montserrat Classic"/>
                        </a:rPr>
                        <a:t>advocate and monitor the effective implementation of access to information act</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490172">
                <a:tc>
                  <a:txBody>
                    <a:bodyPr/>
                    <a:lstStyle/>
                    <a:p>
                      <a:pPr algn="ctr">
                        <a:lnSpc>
                          <a:spcPts val="2799"/>
                        </a:lnSpc>
                        <a:defRPr/>
                      </a:pPr>
                      <a:r>
                        <a:rPr lang="en-US" sz="1999" dirty="0">
                          <a:solidFill>
                            <a:srgbClr val="D9B752"/>
                          </a:solidFill>
                          <a:latin typeface="Montserrat Classic"/>
                        </a:rPr>
                        <a:t>Civil society assist in improving access to information for marginalised groups</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834804" y="145463"/>
            <a:ext cx="1766475" cy="1766475"/>
          </a:xfrm>
          <a:custGeom>
            <a:avLst/>
            <a:gdLst/>
            <a:ahLst/>
            <a:cxnLst/>
            <a:rect l="l" t="t" r="r" b="b"/>
            <a:pathLst>
              <a:path w="1766475" h="1766475">
                <a:moveTo>
                  <a:pt x="0" y="0"/>
                </a:moveTo>
                <a:lnTo>
                  <a:pt x="1766475" y="0"/>
                </a:lnTo>
                <a:lnTo>
                  <a:pt x="1766475" y="1766474"/>
                </a:lnTo>
                <a:lnTo>
                  <a:pt x="0" y="17664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381407" y="3221281"/>
            <a:ext cx="5838465" cy="4987006"/>
          </a:xfrm>
          <a:prstGeom prst="rect">
            <a:avLst/>
          </a:prstGeom>
        </p:spPr>
        <p:txBody>
          <a:bodyPr lIns="0" tIns="0" rIns="0" bIns="0" rtlCol="0" anchor="t">
            <a:spAutoFit/>
          </a:bodyPr>
          <a:lstStyle/>
          <a:p>
            <a:pPr>
              <a:lnSpc>
                <a:spcPts val="2800"/>
              </a:lnSpc>
            </a:pPr>
            <a:r>
              <a:rPr lang="en-US" sz="2000" dirty="0">
                <a:solidFill>
                  <a:srgbClr val="144469"/>
                </a:solidFill>
                <a:latin typeface="Montserrat Classic"/>
              </a:rPr>
              <a:t>Lack of awareness and education about the right to access information is a significant challenge in Malawi</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There have been challenges in implementing the Access to Information Act</a:t>
            </a:r>
          </a:p>
          <a:p>
            <a:pPr marL="342900" indent="-342900">
              <a:lnSpc>
                <a:spcPts val="2800"/>
              </a:lnSpc>
              <a:buFont typeface="Arial" panose="020B0604020202020204" pitchFamily="34" charset="0"/>
              <a:buChar char="•"/>
            </a:pPr>
            <a:r>
              <a:rPr lang="en-US" sz="2000" dirty="0">
                <a:solidFill>
                  <a:srgbClr val="144469"/>
                </a:solidFill>
                <a:latin typeface="Montserrat Classic"/>
              </a:rPr>
              <a:t>Limited oversight by MHRC</a:t>
            </a:r>
          </a:p>
          <a:p>
            <a:pPr marL="342900" indent="-342900">
              <a:lnSpc>
                <a:spcPts val="2800"/>
              </a:lnSpc>
              <a:buFont typeface="Arial" panose="020B0604020202020204" pitchFamily="34" charset="0"/>
              <a:buChar char="•"/>
            </a:pPr>
            <a:r>
              <a:rPr lang="en-US" sz="2000" dirty="0">
                <a:solidFill>
                  <a:srgbClr val="144469"/>
                </a:solidFill>
                <a:latin typeface="Montserrat Classic"/>
              </a:rPr>
              <a:t>ATI critical to democracy and HRs</a:t>
            </a:r>
          </a:p>
          <a:p>
            <a:pPr marL="342900" indent="-342900">
              <a:lnSpc>
                <a:spcPts val="2800"/>
              </a:lnSpc>
              <a:buFont typeface="Arial" panose="020B0604020202020204" pitchFamily="34" charset="0"/>
              <a:buChar char="•"/>
            </a:pPr>
            <a:r>
              <a:rPr lang="en-US" sz="2000" dirty="0">
                <a:solidFill>
                  <a:srgbClr val="144469"/>
                </a:solidFill>
                <a:latin typeface="Montserrat Classic"/>
              </a:rPr>
              <a:t>Govt unresponsive or classifies info</a:t>
            </a:r>
          </a:p>
          <a:p>
            <a:pPr marL="342900" indent="-342900">
              <a:lnSpc>
                <a:spcPts val="2800"/>
              </a:lnSpc>
              <a:buFont typeface="Arial" panose="020B0604020202020204" pitchFamily="34" charset="0"/>
              <a:buChar char="•"/>
            </a:pPr>
            <a:r>
              <a:rPr lang="en-US" sz="2000" dirty="0">
                <a:solidFill>
                  <a:srgbClr val="144469"/>
                </a:solidFill>
                <a:latin typeface="Montserrat Classic"/>
              </a:rPr>
              <a:t>Journalists and citizens need more awareness and training</a:t>
            </a:r>
          </a:p>
          <a:p>
            <a:pPr marL="342900" indent="-342900">
              <a:lnSpc>
                <a:spcPts val="2800"/>
              </a:lnSpc>
              <a:buFont typeface="Arial" panose="020B0604020202020204" pitchFamily="34" charset="0"/>
              <a:buChar char="•"/>
            </a:pPr>
            <a:endParaRPr lang="en-US" sz="2000" dirty="0">
              <a:solidFill>
                <a:srgbClr val="144469"/>
              </a:solidFill>
              <a:latin typeface="Montserrat Classic"/>
            </a:endParaRPr>
          </a:p>
          <a:p>
            <a:pPr>
              <a:lnSpc>
                <a:spcPts val="2800"/>
              </a:lnSpc>
            </a:pPr>
            <a:endParaRPr lang="en-US" sz="2000" dirty="0">
              <a:solidFill>
                <a:srgbClr val="144469"/>
              </a:solidFill>
              <a:latin typeface="Montserrat Classic"/>
            </a:endParaRPr>
          </a:p>
          <a:p>
            <a:pPr algn="l">
              <a:lnSpc>
                <a:spcPts val="2800"/>
              </a:lnSpc>
            </a:pPr>
            <a:endParaRPr lang="en-US" sz="2000" dirty="0">
              <a:solidFill>
                <a:srgbClr val="144469"/>
              </a:solidFill>
              <a:latin typeface="Montserrat Classic"/>
            </a:endParaRPr>
          </a:p>
        </p:txBody>
      </p:sp>
      <p:sp>
        <p:nvSpPr>
          <p:cNvPr id="8" name="TextBox 8"/>
          <p:cNvSpPr txBox="1"/>
          <p:nvPr/>
        </p:nvSpPr>
        <p:spPr>
          <a:xfrm>
            <a:off x="284028" y="355368"/>
            <a:ext cx="4446001" cy="1296670"/>
          </a:xfrm>
          <a:prstGeom prst="rect">
            <a:avLst/>
          </a:prstGeom>
        </p:spPr>
        <p:txBody>
          <a:bodyPr lIns="0" tIns="0" rIns="0" bIns="0" rtlCol="0" anchor="t">
            <a:spAutoFit/>
          </a:bodyPr>
          <a:lstStyle/>
          <a:p>
            <a:pPr marL="0" lvl="0" indent="0" algn="l">
              <a:lnSpc>
                <a:spcPts val="5060"/>
              </a:lnSpc>
              <a:spcBef>
                <a:spcPct val="0"/>
              </a:spcBef>
            </a:pPr>
            <a:r>
              <a:rPr lang="en-US" sz="4600" dirty="0">
                <a:solidFill>
                  <a:srgbClr val="144469"/>
                </a:solidFill>
                <a:latin typeface="Montserrat Classic Bold"/>
              </a:rPr>
              <a:t>ACCESS TO INFORMATION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193159"/>
            <a:ext cx="6601279" cy="10431661"/>
            <a:chOff x="0" y="-38100"/>
            <a:chExt cx="1738608" cy="27474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281732472"/>
              </p:ext>
            </p:extLst>
          </p:nvPr>
        </p:nvGraphicFramePr>
        <p:xfrm>
          <a:off x="7317259" y="659447"/>
          <a:ext cx="10208518" cy="8757126"/>
        </p:xfrm>
        <a:graphic>
          <a:graphicData uri="http://schemas.openxmlformats.org/drawingml/2006/table">
            <a:tbl>
              <a:tblPr/>
              <a:tblGrid>
                <a:gridCol w="10208518">
                  <a:extLst>
                    <a:ext uri="{9D8B030D-6E8A-4147-A177-3AD203B41FA5}">
                      <a16:colId xmlns:a16="http://schemas.microsoft.com/office/drawing/2014/main" val="20000"/>
                    </a:ext>
                  </a:extLst>
                </a:gridCol>
              </a:tblGrid>
              <a:tr h="1433142">
                <a:tc>
                  <a:txBody>
                    <a:bodyPr/>
                    <a:lstStyle/>
                    <a:p>
                      <a:pPr algn="ctr">
                        <a:lnSpc>
                          <a:spcPts val="2799"/>
                        </a:lnSpc>
                        <a:defRPr/>
                      </a:pPr>
                      <a:r>
                        <a:rPr lang="en-US" sz="1999" dirty="0">
                          <a:solidFill>
                            <a:srgbClr val="D9B752"/>
                          </a:solidFill>
                          <a:latin typeface="Montserrat Classic"/>
                        </a:rPr>
                        <a:t>The Malawian Government should commit to full implementation of the access to information act</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485900">
                <a:tc>
                  <a:txBody>
                    <a:bodyPr/>
                    <a:lstStyle/>
                    <a:p>
                      <a:pPr algn="ctr">
                        <a:lnSpc>
                          <a:spcPts val="2799"/>
                        </a:lnSpc>
                        <a:defRPr/>
                      </a:pPr>
                      <a:r>
                        <a:rPr lang="en-US" sz="1999" dirty="0">
                          <a:solidFill>
                            <a:srgbClr val="D9B752"/>
                          </a:solidFill>
                          <a:latin typeface="Montserrat Classic"/>
                        </a:rPr>
                        <a:t>The Malawian government should provide sufficient resources and political support to ACB and expedite the process towards developing standalone law for whistle blower protection</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485900">
                <a:tc>
                  <a:txBody>
                    <a:bodyPr/>
                    <a:lstStyle/>
                    <a:p>
                      <a:pPr algn="ctr">
                        <a:lnSpc>
                          <a:spcPts val="2799"/>
                        </a:lnSpc>
                        <a:defRPr/>
                      </a:pPr>
                      <a:r>
                        <a:rPr lang="en-US" sz="1999" dirty="0">
                          <a:solidFill>
                            <a:srgbClr val="D9B752"/>
                          </a:solidFill>
                          <a:latin typeface="Montserrat Classic"/>
                        </a:rPr>
                        <a:t>The Malawian government expedite the process towards developing regulations for management of recovered assets, including the use of the Confiscation Fund;</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485900">
                <a:tc>
                  <a:txBody>
                    <a:bodyPr/>
                    <a:lstStyle/>
                    <a:p>
                      <a:pPr algn="ctr">
                        <a:lnSpc>
                          <a:spcPts val="2799"/>
                        </a:lnSpc>
                        <a:defRPr/>
                      </a:pPr>
                      <a:r>
                        <a:rPr lang="en-US" sz="1999" dirty="0">
                          <a:solidFill>
                            <a:srgbClr val="D9B752"/>
                          </a:solidFill>
                          <a:latin typeface="Montserrat Classic"/>
                        </a:rPr>
                        <a:t>The Malawian government should cut red tape and enforcement of applicable laws to deal with corruption and strengthen monitoring and performance management systems in public institutions</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433142">
                <a:tc>
                  <a:txBody>
                    <a:bodyPr/>
                    <a:lstStyle/>
                    <a:p>
                      <a:pPr algn="ctr">
                        <a:lnSpc>
                          <a:spcPts val="2799"/>
                        </a:lnSpc>
                        <a:defRPr/>
                      </a:pPr>
                      <a:r>
                        <a:rPr lang="en-US" sz="1999" dirty="0">
                          <a:solidFill>
                            <a:srgbClr val="D9B752"/>
                          </a:solidFill>
                          <a:latin typeface="Montserrat Classic"/>
                        </a:rPr>
                        <a:t>Civil society should promote ethical conduct among all stakeholders, whether in the state, the private sector or among private citizens; </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433142">
                <a:tc>
                  <a:txBody>
                    <a:bodyPr/>
                    <a:lstStyle/>
                    <a:p>
                      <a:pPr algn="ctr">
                        <a:lnSpc>
                          <a:spcPts val="2799"/>
                        </a:lnSpc>
                        <a:defRPr/>
                      </a:pPr>
                      <a:r>
                        <a:rPr lang="en-US" sz="1999" dirty="0">
                          <a:solidFill>
                            <a:srgbClr val="D9B752"/>
                          </a:solidFill>
                          <a:latin typeface="Montserrat Classic"/>
                        </a:rPr>
                        <a:t>Civil society should strengthen multi-stakeholder initiatives to deal with corruption and foster probity in particular sectors</a:t>
                      </a:r>
                      <a:endParaRPr lang="en-US" sz="11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5122121" y="188370"/>
            <a:ext cx="972204" cy="942155"/>
          </a:xfrm>
          <a:custGeom>
            <a:avLst/>
            <a:gdLst/>
            <a:ahLst/>
            <a:cxnLst/>
            <a:rect l="l" t="t" r="r" b="b"/>
            <a:pathLst>
              <a:path w="972204" h="942155">
                <a:moveTo>
                  <a:pt x="0" y="0"/>
                </a:moveTo>
                <a:lnTo>
                  <a:pt x="972204" y="0"/>
                </a:lnTo>
                <a:lnTo>
                  <a:pt x="972204" y="942155"/>
                </a:lnTo>
                <a:lnTo>
                  <a:pt x="0" y="942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381406" y="1393242"/>
            <a:ext cx="5838465" cy="9654951"/>
          </a:xfrm>
          <a:prstGeom prst="rect">
            <a:avLst/>
          </a:prstGeom>
        </p:spPr>
        <p:txBody>
          <a:bodyPr lIns="0" tIns="0" rIns="0" bIns="0" rtlCol="0" anchor="t">
            <a:spAutoFit/>
          </a:bodyPr>
          <a:lstStyle/>
          <a:p>
            <a:pPr marL="342900" indent="-342900">
              <a:lnSpc>
                <a:spcPts val="2800"/>
              </a:lnSpc>
              <a:buFont typeface="Arial" panose="020B0604020202020204" pitchFamily="34" charset="0"/>
              <a:buChar char="•"/>
            </a:pPr>
            <a:r>
              <a:rPr lang="en-US" sz="2000" dirty="0">
                <a:solidFill>
                  <a:srgbClr val="144469"/>
                </a:solidFill>
                <a:latin typeface="Montserrat Classic"/>
              </a:rPr>
              <a:t>2013 ‘</a:t>
            </a:r>
            <a:r>
              <a:rPr lang="en-US" sz="2000" dirty="0" err="1">
                <a:solidFill>
                  <a:srgbClr val="144469"/>
                </a:solidFill>
                <a:latin typeface="Montserrat Classic"/>
              </a:rPr>
              <a:t>Cashgate</a:t>
            </a:r>
            <a:r>
              <a:rPr lang="en-US" sz="2000" dirty="0">
                <a:solidFill>
                  <a:srgbClr val="144469"/>
                </a:solidFill>
                <a:latin typeface="Montserrat Classic"/>
              </a:rPr>
              <a:t> scandal’ exposed the weaknesses in public finance management </a:t>
            </a:r>
          </a:p>
          <a:p>
            <a:pPr marL="342900" indent="-342900">
              <a:lnSpc>
                <a:spcPts val="2800"/>
              </a:lnSpc>
              <a:buFont typeface="Arial" panose="020B0604020202020204" pitchFamily="34" charset="0"/>
              <a:buChar char="•"/>
            </a:pPr>
            <a:r>
              <a:rPr lang="en-US" sz="2000" dirty="0">
                <a:solidFill>
                  <a:srgbClr val="144469"/>
                </a:solidFill>
                <a:latin typeface="Montserrat Classic"/>
              </a:rPr>
              <a:t>growing perception that corruption remains high and anti-corruption efforts have been somewhat ineffective</a:t>
            </a:r>
          </a:p>
          <a:p>
            <a:pPr marL="342900" indent="-342900">
              <a:lnSpc>
                <a:spcPts val="2800"/>
              </a:lnSpc>
              <a:buFont typeface="Arial" panose="020B0604020202020204" pitchFamily="34" charset="0"/>
              <a:buChar char="•"/>
            </a:pPr>
            <a:endParaRPr lang="en-US" sz="2000" dirty="0">
              <a:solidFill>
                <a:srgbClr val="144469"/>
              </a:solidFill>
              <a:latin typeface="Montserrat Classic"/>
            </a:endParaRPr>
          </a:p>
          <a:p>
            <a:pPr marL="342900" indent="-342900">
              <a:lnSpc>
                <a:spcPts val="2800"/>
              </a:lnSpc>
              <a:buFont typeface="Arial" panose="020B0604020202020204" pitchFamily="34" charset="0"/>
              <a:buChar char="•"/>
            </a:pPr>
            <a:r>
              <a:rPr lang="en-US" sz="2000" dirty="0">
                <a:solidFill>
                  <a:srgbClr val="144469"/>
                </a:solidFill>
                <a:latin typeface="Montserrat Classic"/>
              </a:rPr>
              <a:t>Between 2009 and 2014, the country is estimated to have lost around $723 million to fraud and corruption. Malawi is estimated to lose some 30% of public funds in its annual budget to corruption</a:t>
            </a:r>
          </a:p>
          <a:p>
            <a:pPr marL="342900" indent="-342900">
              <a:lnSpc>
                <a:spcPts val="2800"/>
              </a:lnSpc>
              <a:buFont typeface="Arial" panose="020B0604020202020204" pitchFamily="34" charset="0"/>
              <a:buChar char="•"/>
            </a:pPr>
            <a:r>
              <a:rPr lang="en-US" sz="2000" dirty="0">
                <a:solidFill>
                  <a:srgbClr val="144469"/>
                </a:solidFill>
                <a:latin typeface="Montserrat Classic"/>
              </a:rPr>
              <a:t>CPI score of 34 – 115</a:t>
            </a:r>
            <a:r>
              <a:rPr lang="en-US" sz="2000" baseline="30000" dirty="0">
                <a:solidFill>
                  <a:srgbClr val="144469"/>
                </a:solidFill>
                <a:latin typeface="Montserrat Classic"/>
              </a:rPr>
              <a:t>th</a:t>
            </a:r>
            <a:r>
              <a:rPr lang="en-US" sz="2000" dirty="0">
                <a:solidFill>
                  <a:srgbClr val="144469"/>
                </a:solidFill>
                <a:latin typeface="Montserrat Classic"/>
              </a:rPr>
              <a:t> positions</a:t>
            </a:r>
          </a:p>
          <a:p>
            <a:pPr marL="342900" indent="-342900">
              <a:lnSpc>
                <a:spcPts val="2800"/>
              </a:lnSpc>
              <a:buFont typeface="Arial" panose="020B0604020202020204" pitchFamily="34" charset="0"/>
              <a:buChar char="•"/>
            </a:pPr>
            <a:r>
              <a:rPr lang="en-US" sz="2000" dirty="0">
                <a:solidFill>
                  <a:srgbClr val="144469"/>
                </a:solidFill>
                <a:latin typeface="Montserrat Classic"/>
              </a:rPr>
              <a:t>Police seen as most corrupt</a:t>
            </a:r>
          </a:p>
          <a:p>
            <a:pPr marL="342900" indent="-342900">
              <a:lnSpc>
                <a:spcPts val="2800"/>
              </a:lnSpc>
              <a:buFont typeface="Arial" panose="020B0604020202020204" pitchFamily="34" charset="0"/>
              <a:buChar char="•"/>
            </a:pPr>
            <a:r>
              <a:rPr lang="en-US" sz="2000" dirty="0">
                <a:solidFill>
                  <a:srgbClr val="144469"/>
                </a:solidFill>
                <a:latin typeface="Montserrat Classic"/>
              </a:rPr>
              <a:t>COVID corruption cost billions</a:t>
            </a:r>
          </a:p>
          <a:p>
            <a:pPr marL="342900" indent="-342900">
              <a:lnSpc>
                <a:spcPts val="2800"/>
              </a:lnSpc>
              <a:buFont typeface="Arial" panose="020B0604020202020204" pitchFamily="34" charset="0"/>
              <a:buChar char="•"/>
            </a:pPr>
            <a:r>
              <a:rPr lang="en-US" sz="2000" dirty="0">
                <a:solidFill>
                  <a:srgbClr val="144469"/>
                </a:solidFill>
                <a:latin typeface="Montserrat Classic"/>
              </a:rPr>
              <a:t>Clientelism and patronage in public service</a:t>
            </a:r>
          </a:p>
          <a:p>
            <a:pPr marL="342900" indent="-342900">
              <a:lnSpc>
                <a:spcPts val="2800"/>
              </a:lnSpc>
              <a:buFont typeface="Arial" panose="020B0604020202020204" pitchFamily="34" charset="0"/>
              <a:buChar char="•"/>
            </a:pPr>
            <a:r>
              <a:rPr lang="en-US" sz="2000" dirty="0">
                <a:solidFill>
                  <a:srgbClr val="144469"/>
                </a:solidFill>
                <a:latin typeface="Montserrat Classic"/>
              </a:rPr>
              <a:t>ACB lacks funds and independence</a:t>
            </a:r>
          </a:p>
          <a:p>
            <a:pPr marL="342900" indent="-342900">
              <a:lnSpc>
                <a:spcPts val="2800"/>
              </a:lnSpc>
              <a:buFont typeface="Arial" panose="020B0604020202020204" pitchFamily="34" charset="0"/>
              <a:buChar char="•"/>
            </a:pPr>
            <a:r>
              <a:rPr lang="en-US" sz="2000" dirty="0">
                <a:solidFill>
                  <a:srgbClr val="144469"/>
                </a:solidFill>
                <a:latin typeface="Montserrat Classic"/>
              </a:rPr>
              <a:t>Construction Sector Transparency (</a:t>
            </a:r>
            <a:r>
              <a:rPr lang="en-US" sz="2000" dirty="0" err="1">
                <a:solidFill>
                  <a:srgbClr val="144469"/>
                </a:solidFill>
                <a:latin typeface="Montserrat Classic"/>
              </a:rPr>
              <a:t>CoST</a:t>
            </a:r>
            <a:r>
              <a:rPr lang="en-US" sz="2000" dirty="0">
                <a:solidFill>
                  <a:srgbClr val="144469"/>
                </a:solidFill>
                <a:latin typeface="Montserrat Classic"/>
              </a:rPr>
              <a:t>) initiative, OGP, EITI</a:t>
            </a:r>
          </a:p>
          <a:p>
            <a:pPr marL="342900" indent="-342900">
              <a:lnSpc>
                <a:spcPts val="2800"/>
              </a:lnSpc>
              <a:buFont typeface="Arial" panose="020B0604020202020204" pitchFamily="34" charset="0"/>
              <a:buChar char="•"/>
            </a:pPr>
            <a:r>
              <a:rPr lang="en-US" sz="2000" dirty="0">
                <a:solidFill>
                  <a:srgbClr val="144469"/>
                </a:solidFill>
                <a:latin typeface="Montserrat Classic"/>
              </a:rPr>
              <a:t>Complex and cumbersome procedures; Lack of a culture to hold duty-bearers accountable; Informal networks that promote nepotism and </a:t>
            </a:r>
            <a:r>
              <a:rPr lang="en-US" sz="2000" dirty="0" err="1">
                <a:solidFill>
                  <a:srgbClr val="144469"/>
                </a:solidFill>
                <a:latin typeface="Montserrat Classic"/>
              </a:rPr>
              <a:t>favouritism</a:t>
            </a:r>
            <a:r>
              <a:rPr lang="en-US" sz="2000" dirty="0">
                <a:solidFill>
                  <a:srgbClr val="144469"/>
                </a:solidFill>
                <a:latin typeface="Montserrat Classic"/>
              </a:rPr>
              <a:t>;</a:t>
            </a:r>
          </a:p>
          <a:p>
            <a:pPr marL="342900" indent="-342900">
              <a:lnSpc>
                <a:spcPts val="2800"/>
              </a:lnSpc>
              <a:buFont typeface="Arial" panose="020B0604020202020204" pitchFamily="34" charset="0"/>
              <a:buChar char="•"/>
            </a:pPr>
            <a:r>
              <a:rPr lang="en-US" sz="2000" dirty="0">
                <a:solidFill>
                  <a:srgbClr val="144469"/>
                </a:solidFill>
                <a:latin typeface="Montserrat Classic"/>
              </a:rPr>
              <a:t>Institutional gaps; 	Capacity challenges in law enforcement agencies; resources; Weak coordination between agencies; Political Will?</a:t>
            </a:r>
          </a:p>
          <a:p>
            <a:pPr algn="l">
              <a:lnSpc>
                <a:spcPts val="2800"/>
              </a:lnSpc>
            </a:pPr>
            <a:endParaRPr lang="en-US" sz="2000" dirty="0">
              <a:solidFill>
                <a:srgbClr val="144469"/>
              </a:solidFill>
              <a:latin typeface="Montserrat Classic"/>
            </a:endParaRPr>
          </a:p>
        </p:txBody>
      </p:sp>
      <p:sp>
        <p:nvSpPr>
          <p:cNvPr id="8" name="TextBox 8"/>
          <p:cNvSpPr txBox="1"/>
          <p:nvPr/>
        </p:nvSpPr>
        <p:spPr>
          <a:xfrm>
            <a:off x="255860" y="337820"/>
            <a:ext cx="5572579" cy="690880"/>
          </a:xfrm>
          <a:prstGeom prst="rect">
            <a:avLst/>
          </a:prstGeom>
        </p:spPr>
        <p:txBody>
          <a:bodyPr lIns="0" tIns="0" rIns="0" bIns="0" rtlCol="0" anchor="t">
            <a:spAutoFit/>
          </a:bodyPr>
          <a:lstStyle/>
          <a:p>
            <a:pPr marL="0" lvl="0" indent="0" algn="l">
              <a:lnSpc>
                <a:spcPts val="5390"/>
              </a:lnSpc>
              <a:spcBef>
                <a:spcPct val="0"/>
              </a:spcBef>
            </a:pPr>
            <a:r>
              <a:rPr lang="en-US" sz="4900" dirty="0">
                <a:solidFill>
                  <a:srgbClr val="144469"/>
                </a:solidFill>
                <a:latin typeface="Montserrat Classic Bold"/>
              </a:rPr>
              <a:t>CORRUPTION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3154156159"/>
              </p:ext>
            </p:extLst>
          </p:nvPr>
        </p:nvGraphicFramePr>
        <p:xfrm>
          <a:off x="7162800" y="1638300"/>
          <a:ext cx="10439399" cy="7010400"/>
        </p:xfrm>
        <a:graphic>
          <a:graphicData uri="http://schemas.openxmlformats.org/drawingml/2006/table">
            <a:tbl>
              <a:tblPr/>
              <a:tblGrid>
                <a:gridCol w="10439399">
                  <a:extLst>
                    <a:ext uri="{9D8B030D-6E8A-4147-A177-3AD203B41FA5}">
                      <a16:colId xmlns:a16="http://schemas.microsoft.com/office/drawing/2014/main" val="20000"/>
                    </a:ext>
                  </a:extLst>
                </a:gridCol>
              </a:tblGrid>
              <a:tr h="1752600">
                <a:tc>
                  <a:txBody>
                    <a:bodyPr/>
                    <a:lstStyle/>
                    <a:p>
                      <a:pPr algn="ctr">
                        <a:lnSpc>
                          <a:spcPts val="2100"/>
                        </a:lnSpc>
                        <a:defRPr/>
                      </a:pPr>
                      <a:r>
                        <a:rPr lang="en-US" sz="2000" dirty="0">
                          <a:solidFill>
                            <a:srgbClr val="D9B752"/>
                          </a:solidFill>
                          <a:latin typeface="Montserrat Classic"/>
                        </a:rPr>
                        <a:t>The Malawian Government should institute a strengthened, people-centred early warning system to enhance disaster management, planning and response;</a:t>
                      </a:r>
                      <a:endParaRPr lang="en-US" sz="2000" dirty="0"/>
                    </a:p>
                    <a:p>
                      <a:pPr algn="ctr">
                        <a:lnSpc>
                          <a:spcPts val="2100"/>
                        </a:lnSpc>
                      </a:pP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752600">
                <a:tc>
                  <a:txBody>
                    <a:bodyPr/>
                    <a:lstStyle/>
                    <a:p>
                      <a:pPr algn="ctr">
                        <a:lnSpc>
                          <a:spcPts val="2100"/>
                        </a:lnSpc>
                        <a:defRPr/>
                      </a:pPr>
                      <a:r>
                        <a:rPr lang="en-US" sz="2000" dirty="0">
                          <a:solidFill>
                            <a:srgbClr val="D9B752"/>
                          </a:solidFill>
                          <a:latin typeface="Montserrat Classic"/>
                        </a:rPr>
                        <a:t>The Malawian government should enhance official preparedness for response to and recovery from disasters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752600">
                <a:tc>
                  <a:txBody>
                    <a:bodyPr/>
                    <a:lstStyle/>
                    <a:p>
                      <a:pPr algn="ctr">
                        <a:lnSpc>
                          <a:spcPts val="2100"/>
                        </a:lnSpc>
                        <a:defRPr/>
                      </a:pPr>
                      <a:r>
                        <a:rPr lang="en-US" sz="2000" dirty="0">
                          <a:solidFill>
                            <a:srgbClr val="D9B752"/>
                          </a:solidFill>
                          <a:latin typeface="Montserrat Classic"/>
                        </a:rPr>
                        <a:t>The Malawian government  establish the National Old Age Social Pension Programme and Develop the National Old Age Social Pension Programme Implementation strategy.</a:t>
                      </a:r>
                      <a:endParaRPr lang="en-US" sz="2000" dirty="0"/>
                    </a:p>
                    <a:p>
                      <a:pPr algn="ctr">
                        <a:lnSpc>
                          <a:spcPts val="2100"/>
                        </a:lnSpc>
                      </a:pP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752600">
                <a:tc>
                  <a:txBody>
                    <a:bodyPr/>
                    <a:lstStyle/>
                    <a:p>
                      <a:pPr algn="ctr">
                        <a:lnSpc>
                          <a:spcPts val="2100"/>
                        </a:lnSpc>
                        <a:defRPr/>
                      </a:pPr>
                      <a:r>
                        <a:rPr lang="en-US" sz="2000" dirty="0">
                          <a:solidFill>
                            <a:srgbClr val="D9B752"/>
                          </a:solidFill>
                          <a:latin typeface="Montserrat Classic"/>
                        </a:rPr>
                        <a:t>Civil society should work to improve the resilience of communities to disasters</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Freeform 6"/>
          <p:cNvSpPr/>
          <p:nvPr/>
        </p:nvSpPr>
        <p:spPr>
          <a:xfrm>
            <a:off x="4714409" y="85492"/>
            <a:ext cx="1631586" cy="1646555"/>
          </a:xfrm>
          <a:custGeom>
            <a:avLst/>
            <a:gdLst/>
            <a:ahLst/>
            <a:cxnLst/>
            <a:rect l="l" t="t" r="r" b="b"/>
            <a:pathLst>
              <a:path w="1631586" h="1646555">
                <a:moveTo>
                  <a:pt x="0" y="0"/>
                </a:moveTo>
                <a:lnTo>
                  <a:pt x="1631586" y="0"/>
                </a:lnTo>
                <a:lnTo>
                  <a:pt x="1631586" y="1646556"/>
                </a:lnTo>
                <a:lnTo>
                  <a:pt x="0" y="1646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388803" y="364893"/>
            <a:ext cx="5572579" cy="1367155"/>
          </a:xfrm>
          <a:prstGeom prst="rect">
            <a:avLst/>
          </a:prstGeom>
        </p:spPr>
        <p:txBody>
          <a:bodyPr lIns="0" tIns="0" rIns="0" bIns="0" rtlCol="0" anchor="t">
            <a:spAutoFit/>
          </a:bodyPr>
          <a:lstStyle/>
          <a:p>
            <a:pPr marL="0" lvl="0" indent="0" algn="l">
              <a:lnSpc>
                <a:spcPts val="5390"/>
              </a:lnSpc>
              <a:spcBef>
                <a:spcPct val="0"/>
              </a:spcBef>
            </a:pPr>
            <a:r>
              <a:rPr lang="en-US" sz="4900" dirty="0">
                <a:solidFill>
                  <a:srgbClr val="144469"/>
                </a:solidFill>
                <a:latin typeface="Montserrat Classic Bold"/>
              </a:rPr>
              <a:t>SOCIAL PROTECTION</a:t>
            </a:r>
          </a:p>
        </p:txBody>
      </p:sp>
      <p:sp>
        <p:nvSpPr>
          <p:cNvPr id="8" name="TextBox 8"/>
          <p:cNvSpPr txBox="1"/>
          <p:nvPr/>
        </p:nvSpPr>
        <p:spPr>
          <a:xfrm>
            <a:off x="388803" y="1998748"/>
            <a:ext cx="5838465" cy="8936805"/>
          </a:xfrm>
          <a:prstGeom prst="rect">
            <a:avLst/>
          </a:prstGeom>
        </p:spPr>
        <p:txBody>
          <a:bodyPr lIns="0" tIns="0" rIns="0" bIns="0" rtlCol="0" anchor="t">
            <a:spAutoFit/>
          </a:bodyPr>
          <a:lstStyle/>
          <a:p>
            <a:pPr>
              <a:lnSpc>
                <a:spcPts val="2800"/>
              </a:lnSpc>
            </a:pPr>
            <a:r>
              <a:rPr lang="en-US" sz="2000" dirty="0">
                <a:solidFill>
                  <a:srgbClr val="144469"/>
                </a:solidFill>
                <a:latin typeface="Montserrat Classic"/>
              </a:rPr>
              <a:t>Malawi confronts regular disasters that disrupt people’s livelihoods, endanger human and food security, damage infrastructure and hinder socio-economic growth and development and more support must be given to ultra-poor populations for their livelihoods, when they are faced with threats.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Poverty in rural areas are much higher than in urban areas although an increase in urban poverty has been recorded throughout 2017 – 2020.</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Climate change is presenting a new threat to social protection and requires additional social protection measures to be implemented.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The report finds that the challenges related to social protection experienced in the country are beyond what government can respond to by itself. Greater cooperation from the private sector is required. </a:t>
            </a:r>
          </a:p>
          <a:p>
            <a:pPr>
              <a:lnSpc>
                <a:spcPts val="2800"/>
              </a:lnSpc>
            </a:pPr>
            <a:endParaRPr lang="en-US" sz="2000" dirty="0">
              <a:solidFill>
                <a:srgbClr val="144469"/>
              </a:solidFill>
              <a:latin typeface="Montserrat Classic"/>
            </a:endParaRPr>
          </a:p>
          <a:p>
            <a:pPr algn="l">
              <a:lnSpc>
                <a:spcPts val="2800"/>
              </a:lnSpc>
            </a:pPr>
            <a:endParaRPr lang="en-US" sz="2000" dirty="0">
              <a:solidFill>
                <a:srgbClr val="144469"/>
              </a:solidFill>
              <a:latin typeface="Montserrat Class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4" y="-34290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3555601358"/>
              </p:ext>
            </p:extLst>
          </p:nvPr>
        </p:nvGraphicFramePr>
        <p:xfrm>
          <a:off x="7086600" y="528954"/>
          <a:ext cx="10591799" cy="9262746"/>
        </p:xfrm>
        <a:graphic>
          <a:graphicData uri="http://schemas.openxmlformats.org/drawingml/2006/table">
            <a:tbl>
              <a:tblPr/>
              <a:tblGrid>
                <a:gridCol w="10591799">
                  <a:extLst>
                    <a:ext uri="{9D8B030D-6E8A-4147-A177-3AD203B41FA5}">
                      <a16:colId xmlns:a16="http://schemas.microsoft.com/office/drawing/2014/main" val="20000"/>
                    </a:ext>
                  </a:extLst>
                </a:gridCol>
              </a:tblGrid>
              <a:tr h="1543791">
                <a:tc>
                  <a:txBody>
                    <a:bodyPr/>
                    <a:lstStyle/>
                    <a:p>
                      <a:pPr algn="ctr">
                        <a:lnSpc>
                          <a:spcPts val="2100"/>
                        </a:lnSpc>
                        <a:defRPr/>
                      </a:pPr>
                      <a:r>
                        <a:rPr lang="en-US" sz="2000" dirty="0">
                          <a:solidFill>
                            <a:srgbClr val="D9B752"/>
                          </a:solidFill>
                          <a:latin typeface="Montserrat Classic"/>
                        </a:rPr>
                        <a:t>The Malawian Government should increase budgetary allocation to education to be in line with the international benchmarks of 6% of GDP and 20% of the national budget; </a:t>
                      </a:r>
                      <a:endParaRPr lang="en-US" sz="2000" dirty="0"/>
                    </a:p>
                    <a:p>
                      <a:pPr algn="ctr">
                        <a:lnSpc>
                          <a:spcPts val="2100"/>
                        </a:lnSpc>
                      </a:pP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543791">
                <a:tc>
                  <a:txBody>
                    <a:bodyPr/>
                    <a:lstStyle/>
                    <a:p>
                      <a:pPr algn="ctr">
                        <a:lnSpc>
                          <a:spcPts val="2100"/>
                        </a:lnSpc>
                        <a:defRPr/>
                      </a:pPr>
                      <a:r>
                        <a:rPr lang="en-US" sz="2000" dirty="0">
                          <a:solidFill>
                            <a:srgbClr val="D9B752"/>
                          </a:solidFill>
                          <a:latin typeface="Montserrat Classic"/>
                        </a:rPr>
                        <a:t>The Malawian government should explore innovative funding mechanisms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543791">
                <a:tc>
                  <a:txBody>
                    <a:bodyPr/>
                    <a:lstStyle/>
                    <a:p>
                      <a:pPr algn="ctr">
                        <a:lnSpc>
                          <a:spcPts val="2100"/>
                        </a:lnSpc>
                        <a:defRPr/>
                      </a:pPr>
                      <a:r>
                        <a:rPr lang="en-US" sz="2000" dirty="0">
                          <a:solidFill>
                            <a:srgbClr val="D9B752"/>
                          </a:solidFill>
                          <a:latin typeface="Montserrat Classic"/>
                        </a:rPr>
                        <a:t>The Malawian government  should increase funding available for secondary school bursaries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543791">
                <a:tc>
                  <a:txBody>
                    <a:bodyPr/>
                    <a:lstStyle/>
                    <a:p>
                      <a:pPr algn="ctr">
                        <a:lnSpc>
                          <a:spcPts val="2100"/>
                        </a:lnSpc>
                        <a:defRPr/>
                      </a:pPr>
                      <a:r>
                        <a:rPr lang="en-US" sz="2000" dirty="0">
                          <a:solidFill>
                            <a:srgbClr val="D9B752"/>
                          </a:solidFill>
                          <a:latin typeface="Montserrat Classic"/>
                        </a:rPr>
                        <a:t>The Malawian government should develop a roadmap for implementing compulsory education</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543791">
                <a:tc>
                  <a:txBody>
                    <a:bodyPr/>
                    <a:lstStyle/>
                    <a:p>
                      <a:pPr algn="ctr">
                        <a:lnSpc>
                          <a:spcPts val="2100"/>
                        </a:lnSpc>
                        <a:defRPr/>
                      </a:pPr>
                      <a:r>
                        <a:rPr lang="en-US" sz="2000" dirty="0">
                          <a:solidFill>
                            <a:srgbClr val="D9B752"/>
                          </a:solidFill>
                          <a:latin typeface="Montserrat Classic"/>
                        </a:rPr>
                        <a:t>Civil society should conduct advocacy to ensure that government adequately implements provisions in the national adult literacy policy and strategic framework; and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543791">
                <a:tc>
                  <a:txBody>
                    <a:bodyPr/>
                    <a:lstStyle/>
                    <a:p>
                      <a:pPr algn="ctr">
                        <a:lnSpc>
                          <a:spcPts val="2100"/>
                        </a:lnSpc>
                        <a:defRPr/>
                      </a:pPr>
                      <a:r>
                        <a:rPr lang="en-US" sz="2000" dirty="0">
                          <a:solidFill>
                            <a:srgbClr val="D9B752"/>
                          </a:solidFill>
                          <a:latin typeface="Montserrat Classic"/>
                        </a:rPr>
                        <a:t>Civil society should undertake research to establish factors causing poor performance by some districts</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396127" y="83205"/>
            <a:ext cx="1938675" cy="1586189"/>
          </a:xfrm>
          <a:custGeom>
            <a:avLst/>
            <a:gdLst/>
            <a:ahLst/>
            <a:cxnLst/>
            <a:rect l="l" t="t" r="r" b="b"/>
            <a:pathLst>
              <a:path w="1938675" h="1586189">
                <a:moveTo>
                  <a:pt x="0" y="0"/>
                </a:moveTo>
                <a:lnTo>
                  <a:pt x="1938675" y="0"/>
                </a:lnTo>
                <a:lnTo>
                  <a:pt x="1938675" y="1586190"/>
                </a:lnTo>
                <a:lnTo>
                  <a:pt x="0" y="1586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255860" y="528955"/>
            <a:ext cx="4406743" cy="742315"/>
          </a:xfrm>
          <a:prstGeom prst="rect">
            <a:avLst/>
          </a:prstGeom>
        </p:spPr>
        <p:txBody>
          <a:bodyPr lIns="0" tIns="0" rIns="0" bIns="0" rtlCol="0" anchor="t">
            <a:spAutoFit/>
          </a:bodyPr>
          <a:lstStyle/>
          <a:p>
            <a:pPr marL="0" lvl="0" indent="0" algn="l">
              <a:lnSpc>
                <a:spcPts val="5720"/>
              </a:lnSpc>
              <a:spcBef>
                <a:spcPct val="0"/>
              </a:spcBef>
            </a:pPr>
            <a:r>
              <a:rPr lang="en-US" sz="5200" dirty="0">
                <a:solidFill>
                  <a:srgbClr val="144469"/>
                </a:solidFill>
                <a:latin typeface="Montserrat Classic Bold"/>
              </a:rPr>
              <a:t>EDUCATION</a:t>
            </a:r>
          </a:p>
        </p:txBody>
      </p:sp>
      <p:sp>
        <p:nvSpPr>
          <p:cNvPr id="8" name="TextBox 8"/>
          <p:cNvSpPr txBox="1"/>
          <p:nvPr/>
        </p:nvSpPr>
        <p:spPr>
          <a:xfrm>
            <a:off x="381402" y="2168525"/>
            <a:ext cx="5838465" cy="8577733"/>
          </a:xfrm>
          <a:prstGeom prst="rect">
            <a:avLst/>
          </a:prstGeom>
        </p:spPr>
        <p:txBody>
          <a:bodyPr lIns="0" tIns="0" rIns="0" bIns="0" rtlCol="0" anchor="t">
            <a:spAutoFit/>
          </a:bodyPr>
          <a:lstStyle/>
          <a:p>
            <a:pPr>
              <a:lnSpc>
                <a:spcPts val="2800"/>
              </a:lnSpc>
            </a:pPr>
            <a:r>
              <a:rPr lang="en-US" sz="2000" dirty="0">
                <a:solidFill>
                  <a:srgbClr val="144469"/>
                </a:solidFill>
                <a:latin typeface="Montserrat Classic"/>
              </a:rPr>
              <a:t>Malawi has experienced significant problems with the implementation of compulsory education (primary school).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The country also experiences a low secondary school completion rate.</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Several barriers to access exist for children with disabilities.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Although the adult literacy rate is low, implementation of adult literacy </a:t>
            </a:r>
            <a:r>
              <a:rPr lang="en-US" sz="2000" dirty="0" err="1">
                <a:solidFill>
                  <a:srgbClr val="144469"/>
                </a:solidFill>
                <a:latin typeface="Montserrat Classic"/>
              </a:rPr>
              <a:t>programmes</a:t>
            </a:r>
            <a:r>
              <a:rPr lang="en-US" sz="2000" dirty="0">
                <a:solidFill>
                  <a:srgbClr val="144469"/>
                </a:solidFill>
                <a:latin typeface="Montserrat Classic"/>
              </a:rPr>
              <a:t> is not up to par.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Teachers experience several challenges related to the number of learners they are expected to manage (there is a benchmark of 1 teacher to 40 students but in 2021 this measured at 1:62 in Malawi). The country experiences a shortage of teachers which puts strain on the education system.  </a:t>
            </a:r>
          </a:p>
          <a:p>
            <a:pPr>
              <a:lnSpc>
                <a:spcPts val="2800"/>
              </a:lnSpc>
            </a:pPr>
            <a:endParaRPr lang="en-US" sz="2000" dirty="0">
              <a:solidFill>
                <a:srgbClr val="144469"/>
              </a:solidFill>
              <a:latin typeface="Montserrat Classic"/>
            </a:endParaRPr>
          </a:p>
          <a:p>
            <a:pPr>
              <a:lnSpc>
                <a:spcPts val="2800"/>
              </a:lnSpc>
            </a:pPr>
            <a:endParaRPr lang="en-US" sz="2000" dirty="0">
              <a:solidFill>
                <a:srgbClr val="144469"/>
              </a:solidFill>
              <a:latin typeface="Montserrat Classic"/>
            </a:endParaRPr>
          </a:p>
          <a:p>
            <a:pPr algn="l">
              <a:lnSpc>
                <a:spcPts val="2800"/>
              </a:lnSpc>
            </a:pPr>
            <a:endParaRPr lang="en-US" sz="2000" dirty="0">
              <a:solidFill>
                <a:srgbClr val="144469"/>
              </a:solidFill>
              <a:latin typeface="Montserrat Class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114300"/>
            <a:ext cx="6601279" cy="104013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368305029"/>
              </p:ext>
            </p:extLst>
          </p:nvPr>
        </p:nvGraphicFramePr>
        <p:xfrm>
          <a:off x="7391400" y="495300"/>
          <a:ext cx="10210799" cy="9159371"/>
        </p:xfrm>
        <a:graphic>
          <a:graphicData uri="http://schemas.openxmlformats.org/drawingml/2006/table">
            <a:tbl>
              <a:tblPr/>
              <a:tblGrid>
                <a:gridCol w="10210799">
                  <a:extLst>
                    <a:ext uri="{9D8B030D-6E8A-4147-A177-3AD203B41FA5}">
                      <a16:colId xmlns:a16="http://schemas.microsoft.com/office/drawing/2014/main" val="20000"/>
                    </a:ext>
                  </a:extLst>
                </a:gridCol>
              </a:tblGrid>
              <a:tr h="1488898">
                <a:tc>
                  <a:txBody>
                    <a:bodyPr/>
                    <a:lstStyle/>
                    <a:p>
                      <a:pPr algn="ctr">
                        <a:lnSpc>
                          <a:spcPts val="2100"/>
                        </a:lnSpc>
                        <a:defRPr/>
                      </a:pPr>
                      <a:r>
                        <a:rPr lang="en-US" sz="2000" dirty="0">
                          <a:solidFill>
                            <a:srgbClr val="D9B752"/>
                          </a:solidFill>
                          <a:latin typeface="Montserrat Classic"/>
                        </a:rPr>
                        <a:t>The Malawian Government should adhere to the Abuja Declaration of allocating 15% threshold to resource the health sector and improve its capacity;</a:t>
                      </a:r>
                      <a:endParaRPr lang="en-US" sz="2000" dirty="0"/>
                    </a:p>
                    <a:p>
                      <a:pPr algn="ctr">
                        <a:lnSpc>
                          <a:spcPts val="2100"/>
                        </a:lnSpc>
                      </a:pP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488898">
                <a:tc>
                  <a:txBody>
                    <a:bodyPr/>
                    <a:lstStyle/>
                    <a:p>
                      <a:pPr algn="ctr">
                        <a:lnSpc>
                          <a:spcPts val="2100"/>
                        </a:lnSpc>
                        <a:defRPr/>
                      </a:pPr>
                      <a:r>
                        <a:rPr lang="en-US" sz="2000" dirty="0">
                          <a:solidFill>
                            <a:srgbClr val="D9B752"/>
                          </a:solidFill>
                          <a:latin typeface="Montserrat Classic"/>
                        </a:rPr>
                        <a:t>The Malawian government should draw up a resource mobilisation plan, enhance its procurement system and strengthen institutional arrangement for health financing;</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488898">
                <a:tc>
                  <a:txBody>
                    <a:bodyPr/>
                    <a:lstStyle/>
                    <a:p>
                      <a:pPr algn="ctr">
                        <a:lnSpc>
                          <a:spcPts val="2100"/>
                        </a:lnSpc>
                        <a:defRPr/>
                      </a:pPr>
                      <a:r>
                        <a:rPr lang="en-US" sz="2000" dirty="0">
                          <a:solidFill>
                            <a:srgbClr val="D9B752"/>
                          </a:solidFill>
                          <a:latin typeface="Montserrat Classic"/>
                        </a:rPr>
                        <a:t>The Malawian government should </a:t>
                      </a:r>
                      <a:r>
                        <a:rPr lang="en-US" sz="2000" dirty="0" err="1">
                          <a:solidFill>
                            <a:srgbClr val="D9B752"/>
                          </a:solidFill>
                          <a:latin typeface="Montserrat Classic"/>
                        </a:rPr>
                        <a:t>prioritise</a:t>
                      </a:r>
                      <a:r>
                        <a:rPr lang="en-US" sz="2000" dirty="0">
                          <a:solidFill>
                            <a:srgbClr val="D9B752"/>
                          </a:solidFill>
                          <a:latin typeface="Montserrat Classic"/>
                        </a:rPr>
                        <a:t> the health needs of the youth though implementation of a National Youth Friendly Health Services Strategy</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488898">
                <a:tc>
                  <a:txBody>
                    <a:bodyPr/>
                    <a:lstStyle/>
                    <a:p>
                      <a:pPr algn="ctr">
                        <a:lnSpc>
                          <a:spcPts val="2100"/>
                        </a:lnSpc>
                        <a:defRPr/>
                      </a:pPr>
                      <a:r>
                        <a:rPr lang="en-US" sz="2000" dirty="0">
                          <a:solidFill>
                            <a:srgbClr val="D9B752"/>
                          </a:solidFill>
                          <a:latin typeface="Montserrat Classic"/>
                        </a:rPr>
                        <a:t>The Malawian government should ensure that health infrastructure reaches underserved areas</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623312">
                <a:tc>
                  <a:txBody>
                    <a:bodyPr/>
                    <a:lstStyle/>
                    <a:p>
                      <a:pPr algn="ctr">
                        <a:lnSpc>
                          <a:spcPts val="2100"/>
                        </a:lnSpc>
                        <a:defRPr/>
                      </a:pPr>
                      <a:r>
                        <a:rPr lang="en-US" sz="2000" dirty="0">
                          <a:solidFill>
                            <a:srgbClr val="D9B752"/>
                          </a:solidFill>
                          <a:latin typeface="Montserrat Classic"/>
                        </a:rPr>
                        <a:t>Development partners should adhere to the Paris Declaration and other relevant frameworks to make aid predictable, and streamed through the Government system or linked to the support of existing instruments in the sector.</a:t>
                      </a:r>
                      <a:endParaRPr lang="en-US" sz="2000" dirty="0"/>
                    </a:p>
                    <a:p>
                      <a:pPr algn="ctr">
                        <a:lnSpc>
                          <a:spcPts val="2100"/>
                        </a:lnSpc>
                      </a:pP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488898">
                <a:tc>
                  <a:txBody>
                    <a:bodyPr/>
                    <a:lstStyle/>
                    <a:p>
                      <a:pPr algn="ctr">
                        <a:lnSpc>
                          <a:spcPts val="2100"/>
                        </a:lnSpc>
                        <a:defRPr/>
                      </a:pPr>
                      <a:r>
                        <a:rPr lang="en-US" sz="2000" dirty="0">
                          <a:solidFill>
                            <a:srgbClr val="D9B752"/>
                          </a:solidFill>
                          <a:latin typeface="Montserrat Classic"/>
                        </a:rPr>
                        <a:t>Civil society should work to strengthen accountability systems</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152610" y="317268"/>
            <a:ext cx="1941715" cy="1832273"/>
          </a:xfrm>
          <a:custGeom>
            <a:avLst/>
            <a:gdLst/>
            <a:ahLst/>
            <a:cxnLst/>
            <a:rect l="l" t="t" r="r" b="b"/>
            <a:pathLst>
              <a:path w="1941715" h="1832273">
                <a:moveTo>
                  <a:pt x="0" y="0"/>
                </a:moveTo>
                <a:lnTo>
                  <a:pt x="1941715" y="0"/>
                </a:lnTo>
                <a:lnTo>
                  <a:pt x="1941715" y="1832272"/>
                </a:lnTo>
                <a:lnTo>
                  <a:pt x="0" y="183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521746" y="865104"/>
            <a:ext cx="3207599" cy="784225"/>
          </a:xfrm>
          <a:prstGeom prst="rect">
            <a:avLst/>
          </a:prstGeom>
        </p:spPr>
        <p:txBody>
          <a:bodyPr lIns="0" tIns="0" rIns="0" bIns="0" rtlCol="0" anchor="t">
            <a:spAutoFit/>
          </a:bodyPr>
          <a:lstStyle/>
          <a:p>
            <a:pPr marL="0" lvl="0" indent="0" algn="l">
              <a:lnSpc>
                <a:spcPts val="6049"/>
              </a:lnSpc>
              <a:spcBef>
                <a:spcPct val="0"/>
              </a:spcBef>
            </a:pPr>
            <a:r>
              <a:rPr lang="en-US" sz="5499" dirty="0">
                <a:solidFill>
                  <a:srgbClr val="144469"/>
                </a:solidFill>
                <a:latin typeface="Montserrat Classic Bold"/>
              </a:rPr>
              <a:t>HEALTH</a:t>
            </a:r>
          </a:p>
        </p:txBody>
      </p:sp>
      <p:sp>
        <p:nvSpPr>
          <p:cNvPr id="8" name="TextBox 8"/>
          <p:cNvSpPr txBox="1"/>
          <p:nvPr/>
        </p:nvSpPr>
        <p:spPr>
          <a:xfrm>
            <a:off x="521746" y="2552700"/>
            <a:ext cx="5838465" cy="7500515"/>
          </a:xfrm>
          <a:prstGeom prst="rect">
            <a:avLst/>
          </a:prstGeom>
        </p:spPr>
        <p:txBody>
          <a:bodyPr lIns="0" tIns="0" rIns="0" bIns="0" rtlCol="0" anchor="t">
            <a:spAutoFit/>
          </a:bodyPr>
          <a:lstStyle/>
          <a:p>
            <a:pPr>
              <a:lnSpc>
                <a:spcPts val="2800"/>
              </a:lnSpc>
            </a:pPr>
            <a:r>
              <a:rPr lang="en-US" sz="2000" dirty="0">
                <a:solidFill>
                  <a:srgbClr val="144469"/>
                </a:solidFill>
                <a:latin typeface="Montserrat Classic"/>
              </a:rPr>
              <a:t>Understaffing in the health sector is a major hurdle. In addition, there is no real coordination between the various institutions within the health sector, thereby compromising effectiveness. This speaks to weakness of the governance structures within the health sector.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Because of understaffing and lack of coordination, capacity within the health sector is limited. This has been especially evident during natural disasters and more recently during the pandemic. </a:t>
            </a:r>
          </a:p>
          <a:p>
            <a:pPr>
              <a:lnSpc>
                <a:spcPts val="2800"/>
              </a:lnSpc>
            </a:pPr>
            <a:endParaRPr lang="en-US" sz="2000" dirty="0">
              <a:solidFill>
                <a:srgbClr val="144469"/>
              </a:solidFill>
              <a:latin typeface="Montserrat Classic"/>
            </a:endParaRPr>
          </a:p>
          <a:p>
            <a:pPr>
              <a:lnSpc>
                <a:spcPts val="2800"/>
              </a:lnSpc>
            </a:pPr>
            <a:r>
              <a:rPr lang="en-US" sz="2000" dirty="0">
                <a:solidFill>
                  <a:srgbClr val="144469"/>
                </a:solidFill>
                <a:latin typeface="Montserrat Classic"/>
              </a:rPr>
              <a:t>The sector also experiences a series of financial challenges, especially in terms of per capita expenditure and financing, as well as criminal exploitation. </a:t>
            </a:r>
          </a:p>
          <a:p>
            <a:pPr>
              <a:lnSpc>
                <a:spcPts val="2800"/>
              </a:lnSpc>
            </a:pPr>
            <a:endParaRPr lang="en-US" sz="2000" dirty="0">
              <a:solidFill>
                <a:srgbClr val="144469"/>
              </a:solidFill>
              <a:latin typeface="Montserrat Classic"/>
            </a:endParaRPr>
          </a:p>
          <a:p>
            <a:pPr>
              <a:lnSpc>
                <a:spcPts val="2800"/>
              </a:lnSpc>
            </a:pPr>
            <a:endParaRPr lang="en-US" sz="2000" dirty="0">
              <a:solidFill>
                <a:srgbClr val="144469"/>
              </a:solidFill>
              <a:latin typeface="Montserrat Classic"/>
            </a:endParaRPr>
          </a:p>
          <a:p>
            <a:pPr>
              <a:lnSpc>
                <a:spcPts val="2800"/>
              </a:lnSpc>
            </a:pPr>
            <a:endParaRPr lang="en-US" sz="2000" dirty="0">
              <a:solidFill>
                <a:srgbClr val="144469"/>
              </a:solidFill>
              <a:latin typeface="Montserrat Class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9236393"/>
            <a:ext cx="15728030" cy="1050607"/>
            <a:chOff x="0" y="0"/>
            <a:chExt cx="4142362" cy="276703"/>
          </a:xfrm>
        </p:grpSpPr>
        <p:sp>
          <p:nvSpPr>
            <p:cNvPr id="3" name="Freeform 3"/>
            <p:cNvSpPr/>
            <p:nvPr/>
          </p:nvSpPr>
          <p:spPr>
            <a:xfrm>
              <a:off x="0" y="0"/>
              <a:ext cx="4142362" cy="276703"/>
            </a:xfrm>
            <a:custGeom>
              <a:avLst/>
              <a:gdLst/>
              <a:ahLst/>
              <a:cxnLst/>
              <a:rect l="l" t="t" r="r" b="b"/>
              <a:pathLst>
                <a:path w="4142362" h="276703">
                  <a:moveTo>
                    <a:pt x="0" y="0"/>
                  </a:moveTo>
                  <a:lnTo>
                    <a:pt x="4142362" y="0"/>
                  </a:lnTo>
                  <a:lnTo>
                    <a:pt x="4142362" y="276703"/>
                  </a:lnTo>
                  <a:lnTo>
                    <a:pt x="0" y="276703"/>
                  </a:lnTo>
                  <a:close/>
                </a:path>
              </a:pathLst>
            </a:custGeom>
            <a:solidFill>
              <a:srgbClr val="D9B752"/>
            </a:solidFill>
          </p:spPr>
          <p:txBody>
            <a:bodyPr/>
            <a:lstStyle/>
            <a:p>
              <a:endParaRPr lang="en-ZA" dirty="0"/>
            </a:p>
          </p:txBody>
        </p:sp>
        <p:sp>
          <p:nvSpPr>
            <p:cNvPr id="4" name="TextBox 4"/>
            <p:cNvSpPr txBox="1"/>
            <p:nvPr/>
          </p:nvSpPr>
          <p:spPr>
            <a:xfrm>
              <a:off x="0" y="-38100"/>
              <a:ext cx="4142362" cy="314803"/>
            </a:xfrm>
            <a:prstGeom prst="rect">
              <a:avLst/>
            </a:prstGeom>
          </p:spPr>
          <p:txBody>
            <a:bodyPr lIns="50800" tIns="50800" rIns="50800" bIns="50800" rtlCol="0" anchor="ctr"/>
            <a:lstStyle/>
            <a:p>
              <a:pPr algn="ctr">
                <a:lnSpc>
                  <a:spcPts val="2100"/>
                </a:lnSpc>
              </a:pPr>
              <a:endParaRPr dirty="0"/>
            </a:p>
          </p:txBody>
        </p:sp>
      </p:grpSp>
      <p:sp>
        <p:nvSpPr>
          <p:cNvPr id="5" name="Freeform 5"/>
          <p:cNvSpPr/>
          <p:nvPr/>
        </p:nvSpPr>
        <p:spPr>
          <a:xfrm>
            <a:off x="13338789" y="9236393"/>
            <a:ext cx="8757453" cy="7571877"/>
          </a:xfrm>
          <a:custGeom>
            <a:avLst/>
            <a:gdLst/>
            <a:ahLst/>
            <a:cxnLst/>
            <a:rect l="l" t="t" r="r" b="b"/>
            <a:pathLst>
              <a:path w="8757453" h="7571877">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6" name="Freeform 6"/>
          <p:cNvSpPr/>
          <p:nvPr/>
        </p:nvSpPr>
        <p:spPr>
          <a:xfrm>
            <a:off x="-743643" y="-4954688"/>
            <a:ext cx="7666059" cy="6631969"/>
          </a:xfrm>
          <a:custGeom>
            <a:avLst/>
            <a:gdLst/>
            <a:ahLst/>
            <a:cxnLst/>
            <a:rect l="l" t="t" r="r" b="b"/>
            <a:pathLst>
              <a:path w="7666059" h="6631969">
                <a:moveTo>
                  <a:pt x="0" y="0"/>
                </a:moveTo>
                <a:lnTo>
                  <a:pt x="7666059" y="0"/>
                </a:lnTo>
                <a:lnTo>
                  <a:pt x="7666059" y="6631969"/>
                </a:lnTo>
                <a:lnTo>
                  <a:pt x="0" y="66319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ZA" dirty="0"/>
          </a:p>
        </p:txBody>
      </p:sp>
      <p:grpSp>
        <p:nvGrpSpPr>
          <p:cNvPr id="7" name="Group 7"/>
          <p:cNvGrpSpPr/>
          <p:nvPr/>
        </p:nvGrpSpPr>
        <p:grpSpPr>
          <a:xfrm>
            <a:off x="2305000" y="3098465"/>
            <a:ext cx="13678000" cy="5047595"/>
            <a:chOff x="0" y="66675"/>
            <a:chExt cx="18237333" cy="6730127"/>
          </a:xfrm>
        </p:grpSpPr>
        <p:sp>
          <p:nvSpPr>
            <p:cNvPr id="8" name="TextBox 8"/>
            <p:cNvSpPr txBox="1"/>
            <p:nvPr/>
          </p:nvSpPr>
          <p:spPr>
            <a:xfrm>
              <a:off x="0" y="3871215"/>
              <a:ext cx="18237333" cy="2925587"/>
            </a:xfrm>
            <a:prstGeom prst="rect">
              <a:avLst/>
            </a:prstGeom>
          </p:spPr>
          <p:txBody>
            <a:bodyPr lIns="0" tIns="0" rIns="0" bIns="0" rtlCol="0" anchor="t">
              <a:spAutoFit/>
            </a:bodyPr>
            <a:lstStyle/>
            <a:p>
              <a:pPr marL="539749" lvl="1" indent="-269875">
                <a:lnSpc>
                  <a:spcPts val="3499"/>
                </a:lnSpc>
                <a:buFont typeface="Arial"/>
                <a:buChar char="•"/>
              </a:pPr>
              <a:r>
                <a:rPr lang="en-US" sz="2499" dirty="0">
                  <a:solidFill>
                    <a:srgbClr val="D9B752"/>
                  </a:solidFill>
                  <a:latin typeface="Montserrat Classic"/>
                </a:rPr>
                <a:t>Africa’s good governance promotion and self-monitoring tool </a:t>
              </a:r>
            </a:p>
            <a:p>
              <a:pPr marL="539749" lvl="1" indent="-269875" algn="l">
                <a:lnSpc>
                  <a:spcPts val="3499"/>
                </a:lnSpc>
                <a:buFont typeface="Arial"/>
                <a:buChar char="•"/>
              </a:pPr>
              <a:r>
                <a:rPr lang="en-US" sz="2499" dirty="0">
                  <a:solidFill>
                    <a:srgbClr val="D9B752"/>
                  </a:solidFill>
                  <a:latin typeface="Montserrat Classic"/>
                </a:rPr>
                <a:t>Aims to promote good governance, predicated on regular participation, transparency, accountability, inclusiveness and openness</a:t>
              </a:r>
            </a:p>
            <a:p>
              <a:pPr marL="539749" lvl="1" indent="-269875" algn="l">
                <a:lnSpc>
                  <a:spcPts val="3499"/>
                </a:lnSpc>
                <a:buFont typeface="Arial"/>
                <a:buChar char="•"/>
              </a:pPr>
              <a:r>
                <a:rPr lang="en-US" sz="2499" dirty="0">
                  <a:solidFill>
                    <a:srgbClr val="D9B752"/>
                  </a:solidFill>
                  <a:latin typeface="Montserrat Classic"/>
                </a:rPr>
                <a:t>Malawi acceded in 2004 </a:t>
              </a:r>
            </a:p>
            <a:p>
              <a:pPr marL="539749" lvl="1" indent="-269875" algn="l">
                <a:lnSpc>
                  <a:spcPts val="3499"/>
                </a:lnSpc>
                <a:buFont typeface="Arial"/>
                <a:buChar char="•"/>
              </a:pPr>
              <a:r>
                <a:rPr lang="en-US" sz="2499" dirty="0">
                  <a:solidFill>
                    <a:srgbClr val="D9B752"/>
                  </a:solidFill>
                  <a:latin typeface="Montserrat Classic"/>
                </a:rPr>
                <a:t>CSOs worked on this submission 2022-2024</a:t>
              </a:r>
            </a:p>
          </p:txBody>
        </p:sp>
        <p:sp>
          <p:nvSpPr>
            <p:cNvPr id="9" name="TextBox 9"/>
            <p:cNvSpPr txBox="1"/>
            <p:nvPr/>
          </p:nvSpPr>
          <p:spPr>
            <a:xfrm>
              <a:off x="0" y="66675"/>
              <a:ext cx="18237333" cy="3040592"/>
            </a:xfrm>
            <a:prstGeom prst="rect">
              <a:avLst/>
            </a:prstGeom>
          </p:spPr>
          <p:txBody>
            <a:bodyPr lIns="0" tIns="0" rIns="0" bIns="0" rtlCol="0" anchor="t">
              <a:spAutoFit/>
            </a:bodyPr>
            <a:lstStyle/>
            <a:p>
              <a:pPr marL="0" lvl="0" indent="0" algn="l">
                <a:lnSpc>
                  <a:spcPts val="8800"/>
                </a:lnSpc>
                <a:spcBef>
                  <a:spcPct val="0"/>
                </a:spcBef>
              </a:pPr>
              <a:r>
                <a:rPr lang="en-US" sz="8000" dirty="0">
                  <a:solidFill>
                    <a:srgbClr val="D9B752"/>
                  </a:solidFill>
                  <a:latin typeface="Montserrat Classic Bold"/>
                </a:rPr>
                <a:t>AFRICAN PEER REVIEW MECHANISM (APRM)</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3926796293"/>
              </p:ext>
            </p:extLst>
          </p:nvPr>
        </p:nvGraphicFramePr>
        <p:xfrm>
          <a:off x="7030407" y="495300"/>
          <a:ext cx="10828465" cy="9067800"/>
        </p:xfrm>
        <a:graphic>
          <a:graphicData uri="http://schemas.openxmlformats.org/drawingml/2006/table">
            <a:tbl>
              <a:tblPr/>
              <a:tblGrid>
                <a:gridCol w="10828465">
                  <a:extLst>
                    <a:ext uri="{9D8B030D-6E8A-4147-A177-3AD203B41FA5}">
                      <a16:colId xmlns:a16="http://schemas.microsoft.com/office/drawing/2014/main" val="20000"/>
                    </a:ext>
                  </a:extLst>
                </a:gridCol>
              </a:tblGrid>
              <a:tr h="1511300">
                <a:tc>
                  <a:txBody>
                    <a:bodyPr/>
                    <a:lstStyle/>
                    <a:p>
                      <a:pPr algn="ctr">
                        <a:lnSpc>
                          <a:spcPts val="2519"/>
                        </a:lnSpc>
                        <a:defRPr/>
                      </a:pPr>
                      <a:r>
                        <a:rPr lang="en-US" sz="2000" dirty="0">
                          <a:solidFill>
                            <a:srgbClr val="D9B752"/>
                          </a:solidFill>
                          <a:latin typeface="Montserrat Classic"/>
                        </a:rPr>
                        <a:t>The Malawian Government should review existing legislation.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511300">
                <a:tc>
                  <a:txBody>
                    <a:bodyPr/>
                    <a:lstStyle/>
                    <a:p>
                      <a:pPr algn="ctr">
                        <a:lnSpc>
                          <a:spcPts val="2519"/>
                        </a:lnSpc>
                        <a:defRPr/>
                      </a:pPr>
                      <a:r>
                        <a:rPr lang="en-US" sz="2000" dirty="0">
                          <a:solidFill>
                            <a:srgbClr val="D9B752"/>
                          </a:solidFill>
                          <a:latin typeface="Montserrat Classic"/>
                        </a:rPr>
                        <a:t>The Malawian government should </a:t>
                      </a:r>
                      <a:r>
                        <a:rPr lang="en-US" sz="2000" dirty="0" err="1">
                          <a:solidFill>
                            <a:srgbClr val="D9B752"/>
                          </a:solidFill>
                          <a:latin typeface="Montserrat Classic"/>
                        </a:rPr>
                        <a:t>prioritise</a:t>
                      </a:r>
                      <a:r>
                        <a:rPr lang="en-US" sz="2000" dirty="0">
                          <a:solidFill>
                            <a:srgbClr val="D9B752"/>
                          </a:solidFill>
                          <a:latin typeface="Montserrat Classic"/>
                        </a:rPr>
                        <a:t> areas that offer significant payoffs for the prospects of Malawi’s youth</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511300">
                <a:tc>
                  <a:txBody>
                    <a:bodyPr/>
                    <a:lstStyle/>
                    <a:p>
                      <a:pPr algn="ctr">
                        <a:lnSpc>
                          <a:spcPts val="2519"/>
                        </a:lnSpc>
                        <a:defRPr/>
                      </a:pPr>
                      <a:r>
                        <a:rPr lang="en-US" sz="2000" dirty="0">
                          <a:solidFill>
                            <a:srgbClr val="D9B752"/>
                          </a:solidFill>
                          <a:latin typeface="Montserrat Classic"/>
                        </a:rPr>
                        <a:t>The Malawian government  should involve the youth in planning policies for their own benefit;</a:t>
                      </a:r>
                      <a:endParaRPr lang="en-US" sz="2000" dirty="0"/>
                    </a:p>
                    <a:p>
                      <a:pPr algn="ctr">
                        <a:lnSpc>
                          <a:spcPts val="2519"/>
                        </a:lnSpc>
                      </a:pP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511300">
                <a:tc>
                  <a:txBody>
                    <a:bodyPr/>
                    <a:lstStyle/>
                    <a:p>
                      <a:pPr algn="ctr">
                        <a:lnSpc>
                          <a:spcPts val="2519"/>
                        </a:lnSpc>
                        <a:defRPr/>
                      </a:pPr>
                      <a:r>
                        <a:rPr lang="en-US" sz="2000" dirty="0">
                          <a:solidFill>
                            <a:srgbClr val="D9B752"/>
                          </a:solidFill>
                          <a:latin typeface="Montserrat Classic"/>
                        </a:rPr>
                        <a:t>The Malawian government should promote development of technical and vocational skills for the youth</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511300">
                <a:tc>
                  <a:txBody>
                    <a:bodyPr/>
                    <a:lstStyle/>
                    <a:p>
                      <a:pPr algn="ctr">
                        <a:lnSpc>
                          <a:spcPts val="2519"/>
                        </a:lnSpc>
                        <a:defRPr/>
                      </a:pPr>
                      <a:r>
                        <a:rPr lang="en-US" sz="2000" dirty="0">
                          <a:solidFill>
                            <a:srgbClr val="D9B752"/>
                          </a:solidFill>
                          <a:latin typeface="Montserrat Classic"/>
                        </a:rPr>
                        <a:t>The Malawian government should implement unfulfilled election promises, in particular creating one million jobs for youth graduates and young women with tertiary and secondary school qualifications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511300">
                <a:tc>
                  <a:txBody>
                    <a:bodyPr/>
                    <a:lstStyle/>
                    <a:p>
                      <a:pPr algn="ctr">
                        <a:lnSpc>
                          <a:spcPts val="2519"/>
                        </a:lnSpc>
                        <a:defRPr/>
                      </a:pPr>
                      <a:r>
                        <a:rPr lang="en-US" sz="2000" dirty="0">
                          <a:solidFill>
                            <a:srgbClr val="D9B752"/>
                          </a:solidFill>
                          <a:latin typeface="Montserrat Classic"/>
                        </a:rPr>
                        <a:t>Civil society should advocate for the rights of youth and youth employment</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783378" y="195911"/>
            <a:ext cx="1770275" cy="1490250"/>
          </a:xfrm>
          <a:custGeom>
            <a:avLst/>
            <a:gdLst/>
            <a:ahLst/>
            <a:cxnLst/>
            <a:rect l="l" t="t" r="r" b="b"/>
            <a:pathLst>
              <a:path w="1770275" h="1490250">
                <a:moveTo>
                  <a:pt x="0" y="0"/>
                </a:moveTo>
                <a:lnTo>
                  <a:pt x="1770276" y="0"/>
                </a:lnTo>
                <a:lnTo>
                  <a:pt x="1770276" y="1490250"/>
                </a:lnTo>
                <a:lnTo>
                  <a:pt x="0" y="1490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284028" y="634966"/>
            <a:ext cx="4639910" cy="659765"/>
          </a:xfrm>
          <a:prstGeom prst="rect">
            <a:avLst/>
          </a:prstGeom>
        </p:spPr>
        <p:txBody>
          <a:bodyPr lIns="0" tIns="0" rIns="0" bIns="0" rtlCol="0" anchor="t">
            <a:spAutoFit/>
          </a:bodyPr>
          <a:lstStyle/>
          <a:p>
            <a:pPr marL="0" lvl="0" indent="0" algn="l">
              <a:lnSpc>
                <a:spcPts val="5170"/>
              </a:lnSpc>
              <a:spcBef>
                <a:spcPct val="0"/>
              </a:spcBef>
            </a:pPr>
            <a:r>
              <a:rPr lang="en-US" sz="4700" dirty="0">
                <a:solidFill>
                  <a:srgbClr val="144469"/>
                </a:solidFill>
                <a:latin typeface="Montserrat Classic Bold"/>
              </a:rPr>
              <a:t>EMPLOYMENT</a:t>
            </a:r>
          </a:p>
        </p:txBody>
      </p:sp>
      <p:sp>
        <p:nvSpPr>
          <p:cNvPr id="8" name="TextBox 8"/>
          <p:cNvSpPr txBox="1"/>
          <p:nvPr/>
        </p:nvSpPr>
        <p:spPr>
          <a:xfrm>
            <a:off x="429128" y="2193058"/>
            <a:ext cx="5838465" cy="7141442"/>
          </a:xfrm>
          <a:prstGeom prst="rect">
            <a:avLst/>
          </a:prstGeom>
        </p:spPr>
        <p:txBody>
          <a:bodyPr lIns="0" tIns="0" rIns="0" bIns="0" rtlCol="0" anchor="t">
            <a:spAutoFit/>
          </a:bodyPr>
          <a:lstStyle/>
          <a:p>
            <a:pPr>
              <a:lnSpc>
                <a:spcPts val="2800"/>
              </a:lnSpc>
            </a:pPr>
            <a:r>
              <a:rPr lang="en-US" sz="2000" dirty="0">
                <a:solidFill>
                  <a:srgbClr val="144469"/>
                </a:solidFill>
                <a:latin typeface="Montserrat Classic"/>
              </a:rPr>
              <a:t>The government of Malawi has made the commitment to create 1 million jobs</a:t>
            </a:r>
          </a:p>
          <a:p>
            <a:pPr>
              <a:lnSpc>
                <a:spcPts val="2800"/>
              </a:lnSpc>
            </a:pPr>
            <a:endParaRPr lang="en-US" sz="2000" dirty="0">
              <a:solidFill>
                <a:srgbClr val="144469"/>
              </a:solidFill>
              <a:latin typeface="Montserrat Classic"/>
            </a:endParaRPr>
          </a:p>
          <a:p>
            <a:pPr algn="l">
              <a:lnSpc>
                <a:spcPts val="2800"/>
              </a:lnSpc>
            </a:pPr>
            <a:r>
              <a:rPr lang="en-US" sz="2000" dirty="0">
                <a:solidFill>
                  <a:srgbClr val="144469"/>
                </a:solidFill>
                <a:latin typeface="Montserrat Classic"/>
              </a:rPr>
              <a:t>The main barriers to employment are identified as lack of education and appropriate skills and capital, a lack of experience, as well as the basic absence of opportunities in the </a:t>
            </a:r>
            <a:r>
              <a:rPr lang="en-US" sz="2000" dirty="0" err="1">
                <a:solidFill>
                  <a:srgbClr val="144469"/>
                </a:solidFill>
                <a:latin typeface="Montserrat Classic"/>
              </a:rPr>
              <a:t>labour</a:t>
            </a:r>
            <a:r>
              <a:rPr lang="en-US" sz="2000" dirty="0">
                <a:solidFill>
                  <a:srgbClr val="144469"/>
                </a:solidFill>
                <a:latin typeface="Montserrat Classic"/>
              </a:rPr>
              <a:t> market.</a:t>
            </a:r>
          </a:p>
          <a:p>
            <a:pPr algn="l">
              <a:lnSpc>
                <a:spcPts val="2800"/>
              </a:lnSpc>
            </a:pPr>
            <a:endParaRPr lang="en-US" sz="2000" dirty="0">
              <a:solidFill>
                <a:srgbClr val="144469"/>
              </a:solidFill>
              <a:latin typeface="Montserrat Classic"/>
            </a:endParaRPr>
          </a:p>
          <a:p>
            <a:pPr algn="l">
              <a:lnSpc>
                <a:spcPts val="2800"/>
              </a:lnSpc>
            </a:pPr>
            <a:r>
              <a:rPr lang="en-US" sz="2000" dirty="0">
                <a:solidFill>
                  <a:srgbClr val="144469"/>
                </a:solidFill>
                <a:latin typeface="Montserrat Classic"/>
              </a:rPr>
              <a:t>Youth unemployment is a particular concern. The youth unemployment rate spiked significantly during the pandemic. Apart from unemployment, the report also identified underemployment as a risk to the country’s youth, with many of this group being stuck in the informal sector. This also has a gendered component, and the report finds that more men are employed in the informal sector with young women often being forced into early marriage and sex work.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01279" cy="10287000"/>
            <a:chOff x="0" y="0"/>
            <a:chExt cx="1738608" cy="2709333"/>
          </a:xfrm>
        </p:grpSpPr>
        <p:sp>
          <p:nvSpPr>
            <p:cNvPr id="3" name="Freeform 3"/>
            <p:cNvSpPr/>
            <p:nvPr/>
          </p:nvSpPr>
          <p:spPr>
            <a:xfrm>
              <a:off x="0" y="0"/>
              <a:ext cx="1738608" cy="2709333"/>
            </a:xfrm>
            <a:custGeom>
              <a:avLst/>
              <a:gdLst/>
              <a:ahLst/>
              <a:cxnLst/>
              <a:rect l="l" t="t" r="r" b="b"/>
              <a:pathLst>
                <a:path w="1738608" h="2709333">
                  <a:moveTo>
                    <a:pt x="0" y="0"/>
                  </a:moveTo>
                  <a:lnTo>
                    <a:pt x="1738608" y="0"/>
                  </a:lnTo>
                  <a:lnTo>
                    <a:pt x="1738608" y="2709333"/>
                  </a:lnTo>
                  <a:lnTo>
                    <a:pt x="0" y="2709333"/>
                  </a:lnTo>
                  <a:close/>
                </a:path>
              </a:pathLst>
            </a:custGeom>
            <a:solidFill>
              <a:srgbClr val="F3CE6E"/>
            </a:solidFill>
          </p:spPr>
          <p:txBody>
            <a:bodyPr/>
            <a:lstStyle/>
            <a:p>
              <a:endParaRPr lang="en-ZA" dirty="0"/>
            </a:p>
          </p:txBody>
        </p:sp>
        <p:sp>
          <p:nvSpPr>
            <p:cNvPr id="4" name="TextBox 4"/>
            <p:cNvSpPr txBox="1"/>
            <p:nvPr/>
          </p:nvSpPr>
          <p:spPr>
            <a:xfrm>
              <a:off x="0" y="-38100"/>
              <a:ext cx="1738608" cy="2747433"/>
            </a:xfrm>
            <a:prstGeom prst="rect">
              <a:avLst/>
            </a:prstGeom>
          </p:spPr>
          <p:txBody>
            <a:bodyPr lIns="50800" tIns="50800" rIns="50800" bIns="50800" rtlCol="0" anchor="ctr"/>
            <a:lstStyle/>
            <a:p>
              <a:pPr algn="ctr">
                <a:lnSpc>
                  <a:spcPts val="2100"/>
                </a:lnSpc>
              </a:pPr>
              <a:endParaRPr dirty="0"/>
            </a:p>
          </p:txBody>
        </p:sp>
      </p:grpSp>
      <p:graphicFrame>
        <p:nvGraphicFramePr>
          <p:cNvPr id="5" name="Table 5"/>
          <p:cNvGraphicFramePr>
            <a:graphicFrameLocks noGrp="1"/>
          </p:cNvGraphicFramePr>
          <p:nvPr>
            <p:extLst>
              <p:ext uri="{D42A27DB-BD31-4B8C-83A1-F6EECF244321}">
                <p14:modId xmlns:p14="http://schemas.microsoft.com/office/powerpoint/2010/main" val="2661706670"/>
              </p:ext>
            </p:extLst>
          </p:nvPr>
        </p:nvGraphicFramePr>
        <p:xfrm>
          <a:off x="6917544" y="529056"/>
          <a:ext cx="10913256" cy="9186444"/>
        </p:xfrm>
        <a:graphic>
          <a:graphicData uri="http://schemas.openxmlformats.org/drawingml/2006/table">
            <a:tbl>
              <a:tblPr/>
              <a:tblGrid>
                <a:gridCol w="10913256">
                  <a:extLst>
                    <a:ext uri="{9D8B030D-6E8A-4147-A177-3AD203B41FA5}">
                      <a16:colId xmlns:a16="http://schemas.microsoft.com/office/drawing/2014/main" val="20000"/>
                    </a:ext>
                  </a:extLst>
                </a:gridCol>
              </a:tblGrid>
              <a:tr h="1531074">
                <a:tc>
                  <a:txBody>
                    <a:bodyPr/>
                    <a:lstStyle/>
                    <a:p>
                      <a:pPr algn="ctr">
                        <a:lnSpc>
                          <a:spcPts val="2519"/>
                        </a:lnSpc>
                        <a:defRPr/>
                      </a:pPr>
                      <a:r>
                        <a:rPr lang="en-US" sz="2000" dirty="0">
                          <a:solidFill>
                            <a:srgbClr val="D9B752"/>
                          </a:solidFill>
                          <a:latin typeface="Montserrat Classic"/>
                        </a:rPr>
                        <a:t>The Malawian Government should strengthen the institutional and legal framework for environmental protection and management. </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0"/>
                  </a:ext>
                </a:extLst>
              </a:tr>
              <a:tr h="1531074">
                <a:tc>
                  <a:txBody>
                    <a:bodyPr/>
                    <a:lstStyle/>
                    <a:p>
                      <a:pPr algn="ctr">
                        <a:lnSpc>
                          <a:spcPts val="2519"/>
                        </a:lnSpc>
                        <a:defRPr/>
                      </a:pPr>
                      <a:r>
                        <a:rPr lang="en-US" sz="2000" dirty="0">
                          <a:solidFill>
                            <a:srgbClr val="D9B752"/>
                          </a:solidFill>
                          <a:latin typeface="Montserrat Classic"/>
                        </a:rPr>
                        <a:t>The Malawian government should enhance the capacity of the institutions coordinating climate change and environment programmes</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1"/>
                  </a:ext>
                </a:extLst>
              </a:tr>
              <a:tr h="1531074">
                <a:tc>
                  <a:txBody>
                    <a:bodyPr/>
                    <a:lstStyle/>
                    <a:p>
                      <a:pPr algn="ctr">
                        <a:lnSpc>
                          <a:spcPts val="2519"/>
                        </a:lnSpc>
                        <a:defRPr/>
                      </a:pPr>
                      <a:r>
                        <a:rPr lang="en-US" sz="2000" dirty="0">
                          <a:solidFill>
                            <a:srgbClr val="D9B752"/>
                          </a:solidFill>
                          <a:latin typeface="Montserrat Classic"/>
                        </a:rPr>
                        <a:t>The Malawian government  should operationalise the EAT as it will provide a platform for improving access to environmental justice and enhance environmental rule of law</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2"/>
                  </a:ext>
                </a:extLst>
              </a:tr>
              <a:tr h="1531074">
                <a:tc>
                  <a:txBody>
                    <a:bodyPr/>
                    <a:lstStyle/>
                    <a:p>
                      <a:pPr algn="ctr">
                        <a:lnSpc>
                          <a:spcPts val="2519"/>
                        </a:lnSpc>
                        <a:defRPr/>
                      </a:pPr>
                      <a:r>
                        <a:rPr lang="en-US" sz="2000" dirty="0">
                          <a:solidFill>
                            <a:srgbClr val="D9B752"/>
                          </a:solidFill>
                          <a:latin typeface="Montserrat Classic"/>
                        </a:rPr>
                        <a:t>The Malawian government should combat environmental degradation</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3"/>
                  </a:ext>
                </a:extLst>
              </a:tr>
              <a:tr h="1531074">
                <a:tc>
                  <a:txBody>
                    <a:bodyPr/>
                    <a:lstStyle/>
                    <a:p>
                      <a:pPr algn="ctr">
                        <a:lnSpc>
                          <a:spcPts val="2519"/>
                        </a:lnSpc>
                        <a:defRPr/>
                      </a:pPr>
                      <a:r>
                        <a:rPr lang="en-US" sz="2000" dirty="0">
                          <a:solidFill>
                            <a:srgbClr val="D9B752"/>
                          </a:solidFill>
                          <a:latin typeface="Montserrat Classic"/>
                        </a:rPr>
                        <a:t>The Malawian government should radically improve waste management</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1905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4"/>
                  </a:ext>
                </a:extLst>
              </a:tr>
              <a:tr h="1531074">
                <a:tc>
                  <a:txBody>
                    <a:bodyPr/>
                    <a:lstStyle/>
                    <a:p>
                      <a:pPr algn="ctr">
                        <a:lnSpc>
                          <a:spcPts val="2519"/>
                        </a:lnSpc>
                        <a:defRPr/>
                      </a:pPr>
                      <a:r>
                        <a:rPr lang="en-US" sz="2000" dirty="0">
                          <a:solidFill>
                            <a:srgbClr val="D9B752"/>
                          </a:solidFill>
                          <a:latin typeface="Montserrat Classic"/>
                        </a:rPr>
                        <a:t>Civil society should Set up a joint coordination mechanism among various key stakeholders to manage environmental risks</a:t>
                      </a:r>
                      <a:endParaRPr lang="en-US" sz="2000" dirty="0"/>
                    </a:p>
                  </a:txBody>
                  <a:tcPr marL="190500" marR="190500" marT="190500" marB="190500" anchor="ctr">
                    <a:lnL w="0" cap="flat" cmpd="sng" algn="ctr">
                      <a:solidFill>
                        <a:srgbClr val="FDA715"/>
                      </a:solidFill>
                      <a:prstDash val="solid"/>
                      <a:round/>
                      <a:headEnd type="none" w="med" len="med"/>
                      <a:tailEnd type="none" w="med" len="med"/>
                    </a:lnL>
                    <a:lnR w="0" cap="flat" cmpd="sng" algn="ctr">
                      <a:solidFill>
                        <a:srgbClr val="FDA715"/>
                      </a:solidFill>
                      <a:prstDash val="solid"/>
                      <a:round/>
                      <a:headEnd type="none" w="med" len="med"/>
                      <a:tailEnd type="none" w="med" len="med"/>
                    </a:lnR>
                    <a:lnT w="19050" cap="flat" cmpd="sng" algn="ctr">
                      <a:solidFill>
                        <a:srgbClr val="FDA715"/>
                      </a:solidFill>
                      <a:prstDash val="solid"/>
                      <a:round/>
                      <a:headEnd type="none" w="med" len="med"/>
                      <a:tailEnd type="none" w="med" len="med"/>
                    </a:lnT>
                    <a:lnB w="0" cap="flat" cmpd="sng" algn="ctr">
                      <a:solidFill>
                        <a:srgbClr val="FDA71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6"/>
          <p:cNvSpPr/>
          <p:nvPr/>
        </p:nvSpPr>
        <p:spPr>
          <a:xfrm>
            <a:off x="4487500" y="71339"/>
            <a:ext cx="2049831" cy="1807578"/>
          </a:xfrm>
          <a:custGeom>
            <a:avLst/>
            <a:gdLst/>
            <a:ahLst/>
            <a:cxnLst/>
            <a:rect l="l" t="t" r="r" b="b"/>
            <a:pathLst>
              <a:path w="2049831" h="1807578">
                <a:moveTo>
                  <a:pt x="0" y="0"/>
                </a:moveTo>
                <a:lnTo>
                  <a:pt x="2049831" y="0"/>
                </a:lnTo>
                <a:lnTo>
                  <a:pt x="2049831" y="1807578"/>
                </a:lnTo>
                <a:lnTo>
                  <a:pt x="0" y="18075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7" name="TextBox 7"/>
          <p:cNvSpPr txBox="1"/>
          <p:nvPr/>
        </p:nvSpPr>
        <p:spPr>
          <a:xfrm>
            <a:off x="82998" y="355368"/>
            <a:ext cx="4404503" cy="1296670"/>
          </a:xfrm>
          <a:prstGeom prst="rect">
            <a:avLst/>
          </a:prstGeom>
        </p:spPr>
        <p:txBody>
          <a:bodyPr lIns="0" tIns="0" rIns="0" bIns="0" rtlCol="0" anchor="t">
            <a:spAutoFit/>
          </a:bodyPr>
          <a:lstStyle/>
          <a:p>
            <a:pPr marL="0" lvl="0" indent="0" algn="l">
              <a:lnSpc>
                <a:spcPts val="5060"/>
              </a:lnSpc>
              <a:spcBef>
                <a:spcPct val="0"/>
              </a:spcBef>
            </a:pPr>
            <a:r>
              <a:rPr lang="en-US" sz="4600" dirty="0">
                <a:solidFill>
                  <a:srgbClr val="144469"/>
                </a:solidFill>
                <a:latin typeface="Montserrat Classic Bold"/>
              </a:rPr>
              <a:t>CLIMATE  GOVERNANCE</a:t>
            </a:r>
          </a:p>
        </p:txBody>
      </p:sp>
      <p:sp>
        <p:nvSpPr>
          <p:cNvPr id="8" name="TextBox 8"/>
          <p:cNvSpPr txBox="1"/>
          <p:nvPr/>
        </p:nvSpPr>
        <p:spPr>
          <a:xfrm>
            <a:off x="457200" y="1866900"/>
            <a:ext cx="5838465" cy="7859587"/>
          </a:xfrm>
          <a:prstGeom prst="rect">
            <a:avLst/>
          </a:prstGeom>
        </p:spPr>
        <p:txBody>
          <a:bodyPr lIns="0" tIns="0" rIns="0" bIns="0" rtlCol="0" anchor="t">
            <a:spAutoFit/>
          </a:bodyPr>
          <a:lstStyle/>
          <a:p>
            <a:pPr>
              <a:lnSpc>
                <a:spcPts val="2800"/>
              </a:lnSpc>
            </a:pPr>
            <a:r>
              <a:rPr lang="en-US" sz="2000" dirty="0">
                <a:solidFill>
                  <a:srgbClr val="144469"/>
                </a:solidFill>
                <a:latin typeface="Montserrat Classic"/>
              </a:rPr>
              <a:t>Environmental governance is central to Malawi’s economic development prospects which is largely dependent on natural resources.</a:t>
            </a:r>
          </a:p>
          <a:p>
            <a:pPr>
              <a:lnSpc>
                <a:spcPts val="2800"/>
              </a:lnSpc>
            </a:pPr>
            <a:endParaRPr lang="en-US" sz="2000" dirty="0">
              <a:solidFill>
                <a:srgbClr val="144469"/>
              </a:solidFill>
              <a:latin typeface="Montserrat Classic"/>
            </a:endParaRPr>
          </a:p>
          <a:p>
            <a:pPr algn="l">
              <a:lnSpc>
                <a:spcPts val="2800"/>
              </a:lnSpc>
            </a:pPr>
            <a:r>
              <a:rPr lang="en-US" sz="2000" dirty="0">
                <a:solidFill>
                  <a:srgbClr val="144469"/>
                </a:solidFill>
                <a:latin typeface="Montserrat Classic"/>
              </a:rPr>
              <a:t>Malawi’s government has embraced policy solutions for improving the state of environmental governance.</a:t>
            </a:r>
          </a:p>
          <a:p>
            <a:pPr algn="l">
              <a:lnSpc>
                <a:spcPts val="2800"/>
              </a:lnSpc>
            </a:pPr>
            <a:endParaRPr lang="en-US" sz="2000" dirty="0">
              <a:solidFill>
                <a:srgbClr val="144469"/>
              </a:solidFill>
              <a:latin typeface="Montserrat Classic"/>
            </a:endParaRPr>
          </a:p>
          <a:p>
            <a:pPr algn="l">
              <a:lnSpc>
                <a:spcPts val="2800"/>
              </a:lnSpc>
            </a:pPr>
            <a:r>
              <a:rPr lang="en-US" sz="2000" dirty="0">
                <a:solidFill>
                  <a:srgbClr val="144469"/>
                </a:solidFill>
                <a:latin typeface="Montserrat Classic"/>
              </a:rPr>
              <a:t>Climate change is a real threat and the report notes that Malawi is vulnerable to floods and droughts, as well as tropical cyclones. </a:t>
            </a:r>
          </a:p>
          <a:p>
            <a:pPr algn="l">
              <a:lnSpc>
                <a:spcPts val="2800"/>
              </a:lnSpc>
            </a:pPr>
            <a:endParaRPr lang="en-US" sz="2000" dirty="0">
              <a:solidFill>
                <a:srgbClr val="144469"/>
              </a:solidFill>
              <a:latin typeface="Montserrat Classic"/>
            </a:endParaRPr>
          </a:p>
          <a:p>
            <a:pPr algn="l">
              <a:lnSpc>
                <a:spcPts val="2800"/>
              </a:lnSpc>
            </a:pPr>
            <a:r>
              <a:rPr lang="en-US" sz="2000" dirty="0">
                <a:solidFill>
                  <a:srgbClr val="144469"/>
                </a:solidFill>
                <a:latin typeface="Montserrat Classic"/>
              </a:rPr>
              <a:t>The country is heavily dependent on agriculture and climate change affects this sector significantly. Crop and livestock production are heavily impacted, which in turn affects people’s livelihoods. </a:t>
            </a:r>
          </a:p>
          <a:p>
            <a:pPr algn="l">
              <a:lnSpc>
                <a:spcPts val="2800"/>
              </a:lnSpc>
            </a:pPr>
            <a:endParaRPr lang="en-US" sz="2000" dirty="0">
              <a:solidFill>
                <a:srgbClr val="144469"/>
              </a:solidFill>
              <a:latin typeface="Montserrat Classic"/>
            </a:endParaRPr>
          </a:p>
          <a:p>
            <a:pPr algn="l">
              <a:lnSpc>
                <a:spcPts val="2800"/>
              </a:lnSpc>
            </a:pPr>
            <a:r>
              <a:rPr lang="en-US" sz="2000" dirty="0">
                <a:solidFill>
                  <a:srgbClr val="144469"/>
                </a:solidFill>
                <a:latin typeface="Montserrat Classic"/>
              </a:rPr>
              <a:t>Floods and droughts have periodically been experienced, but because of the climate emergency these are becoming more intense.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sp>
        <p:nvSpPr>
          <p:cNvPr id="2" name="Freeform 2"/>
          <p:cNvSpPr/>
          <p:nvPr/>
        </p:nvSpPr>
        <p:spPr>
          <a:xfrm>
            <a:off x="-1283504" y="-6726353"/>
            <a:ext cx="12103097" cy="10470485"/>
          </a:xfrm>
          <a:custGeom>
            <a:avLst/>
            <a:gdLst/>
            <a:ahLst/>
            <a:cxnLst/>
            <a:rect l="l" t="t" r="r" b="b"/>
            <a:pathLst>
              <a:path w="12103097" h="10470485">
                <a:moveTo>
                  <a:pt x="0" y="0"/>
                </a:moveTo>
                <a:lnTo>
                  <a:pt x="12103097" y="0"/>
                </a:lnTo>
                <a:lnTo>
                  <a:pt x="12103097" y="10470485"/>
                </a:lnTo>
                <a:lnTo>
                  <a:pt x="0" y="104704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3" name="TextBox 3"/>
          <p:cNvSpPr txBox="1"/>
          <p:nvPr/>
        </p:nvSpPr>
        <p:spPr>
          <a:xfrm>
            <a:off x="1028700" y="1076325"/>
            <a:ext cx="6688412" cy="784225"/>
          </a:xfrm>
          <a:prstGeom prst="rect">
            <a:avLst/>
          </a:prstGeom>
        </p:spPr>
        <p:txBody>
          <a:bodyPr lIns="0" tIns="0" rIns="0" bIns="0" rtlCol="0" anchor="t">
            <a:spAutoFit/>
          </a:bodyPr>
          <a:lstStyle/>
          <a:p>
            <a:pPr marL="0" lvl="0" indent="0" algn="l">
              <a:lnSpc>
                <a:spcPts val="6049"/>
              </a:lnSpc>
              <a:spcBef>
                <a:spcPct val="0"/>
              </a:spcBef>
            </a:pPr>
            <a:r>
              <a:rPr lang="en-US" sz="5499" dirty="0">
                <a:solidFill>
                  <a:srgbClr val="98905A"/>
                </a:solidFill>
                <a:latin typeface="Montserrat Classic Bold"/>
              </a:rPr>
              <a:t>THANK YOU</a:t>
            </a:r>
          </a:p>
        </p:txBody>
      </p:sp>
      <p:grpSp>
        <p:nvGrpSpPr>
          <p:cNvPr id="4" name="Group 4"/>
          <p:cNvGrpSpPr/>
          <p:nvPr/>
        </p:nvGrpSpPr>
        <p:grpSpPr>
          <a:xfrm>
            <a:off x="1028700" y="4513616"/>
            <a:ext cx="5297055" cy="1870708"/>
            <a:chOff x="0" y="0"/>
            <a:chExt cx="7062740" cy="2494276"/>
          </a:xfrm>
        </p:grpSpPr>
        <p:sp>
          <p:nvSpPr>
            <p:cNvPr id="5" name="TextBox 5"/>
            <p:cNvSpPr txBox="1"/>
            <p:nvPr/>
          </p:nvSpPr>
          <p:spPr>
            <a:xfrm>
              <a:off x="0" y="765598"/>
              <a:ext cx="7062740" cy="1728678"/>
            </a:xfrm>
            <a:prstGeom prst="rect">
              <a:avLst/>
            </a:prstGeom>
          </p:spPr>
          <p:txBody>
            <a:bodyPr lIns="0" tIns="0" rIns="0" bIns="0" rtlCol="0" anchor="t">
              <a:spAutoFit/>
            </a:bodyPr>
            <a:lstStyle/>
            <a:p>
              <a:pPr marL="0" lvl="1" indent="0">
                <a:lnSpc>
                  <a:spcPts val="3499"/>
                </a:lnSpc>
                <a:spcBef>
                  <a:spcPct val="0"/>
                </a:spcBef>
              </a:pPr>
              <a:r>
                <a:rPr lang="en-US" sz="2499" dirty="0">
                  <a:solidFill>
                    <a:schemeClr val="bg1"/>
                  </a:solidFill>
                  <a:latin typeface="Montserrat Classic"/>
                </a:rPr>
                <a:t>steven.gruzd@saiia.org.za</a:t>
              </a:r>
            </a:p>
            <a:p>
              <a:pPr marL="0" lvl="1" indent="0">
                <a:lnSpc>
                  <a:spcPts val="3499"/>
                </a:lnSpc>
                <a:spcBef>
                  <a:spcPct val="0"/>
                </a:spcBef>
              </a:pPr>
              <a:endParaRPr lang="en-US" sz="2499" dirty="0">
                <a:solidFill>
                  <a:srgbClr val="D9B752"/>
                </a:solidFill>
                <a:latin typeface="Montserrat Classic"/>
              </a:endParaRPr>
            </a:p>
            <a:p>
              <a:pPr marL="0" lvl="1" indent="0">
                <a:lnSpc>
                  <a:spcPts val="3499"/>
                </a:lnSpc>
                <a:spcBef>
                  <a:spcPct val="0"/>
                </a:spcBef>
              </a:pPr>
              <a:endParaRPr lang="en-US" sz="2499" dirty="0">
                <a:solidFill>
                  <a:srgbClr val="D9B752"/>
                </a:solidFill>
                <a:latin typeface="Montserrat Classic"/>
              </a:endParaRPr>
            </a:p>
          </p:txBody>
        </p:sp>
        <p:sp>
          <p:nvSpPr>
            <p:cNvPr id="6" name="TextBox 6"/>
            <p:cNvSpPr txBox="1"/>
            <p:nvPr/>
          </p:nvSpPr>
          <p:spPr>
            <a:xfrm>
              <a:off x="0" y="0"/>
              <a:ext cx="7062740" cy="609600"/>
            </a:xfrm>
            <a:prstGeom prst="rect">
              <a:avLst/>
            </a:prstGeom>
          </p:spPr>
          <p:txBody>
            <a:bodyPr lIns="0" tIns="0" rIns="0" bIns="0" rtlCol="0" anchor="t">
              <a:spAutoFit/>
            </a:bodyPr>
            <a:lstStyle/>
            <a:p>
              <a:pPr marL="0" lvl="0" indent="0">
                <a:lnSpc>
                  <a:spcPts val="3599"/>
                </a:lnSpc>
              </a:pPr>
              <a:r>
                <a:rPr lang="en-US" sz="2999" dirty="0">
                  <a:solidFill>
                    <a:srgbClr val="D9B752"/>
                  </a:solidFill>
                  <a:latin typeface="Montserrat Classic"/>
                </a:rPr>
                <a:t>EMAIL </a:t>
              </a:r>
            </a:p>
          </p:txBody>
        </p:sp>
      </p:grpSp>
      <p:grpSp>
        <p:nvGrpSpPr>
          <p:cNvPr id="7" name="Group 7"/>
          <p:cNvGrpSpPr/>
          <p:nvPr/>
        </p:nvGrpSpPr>
        <p:grpSpPr>
          <a:xfrm>
            <a:off x="9329076" y="3006995"/>
            <a:ext cx="8958924" cy="7757926"/>
            <a:chOff x="0" y="0"/>
            <a:chExt cx="7029450" cy="6087110"/>
          </a:xfrm>
        </p:grpSpPr>
        <p:sp>
          <p:nvSpPr>
            <p:cNvPr id="8" name="Freeform 8"/>
            <p:cNvSpPr/>
            <p:nvPr/>
          </p:nvSpPr>
          <p:spPr>
            <a:xfrm>
              <a:off x="0" y="0"/>
              <a:ext cx="7029450" cy="6088380"/>
            </a:xfrm>
            <a:custGeom>
              <a:avLst/>
              <a:gdLst/>
              <a:ahLst/>
              <a:cxnLst/>
              <a:rect l="l" t="t" r="r" b="b"/>
              <a:pathLst>
                <a:path w="7029450" h="608838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4"/>
              <a:stretch>
                <a:fillRect l="-9420" r="-9420"/>
              </a:stretch>
            </a:blipFill>
          </p:spPr>
          <p:txBody>
            <a:bodyPr/>
            <a:lstStyle/>
            <a:p>
              <a:endParaRPr lang="en-ZA" dirty="0"/>
            </a:p>
          </p:txBody>
        </p:sp>
      </p:grpSp>
      <p:grpSp>
        <p:nvGrpSpPr>
          <p:cNvPr id="12" name="Group 12"/>
          <p:cNvGrpSpPr/>
          <p:nvPr/>
        </p:nvGrpSpPr>
        <p:grpSpPr>
          <a:xfrm>
            <a:off x="1006929" y="6950164"/>
            <a:ext cx="6155871" cy="1422718"/>
            <a:chOff x="0" y="0"/>
            <a:chExt cx="7062740" cy="1896957"/>
          </a:xfrm>
        </p:grpSpPr>
        <p:sp>
          <p:nvSpPr>
            <p:cNvPr id="13" name="TextBox 13"/>
            <p:cNvSpPr txBox="1"/>
            <p:nvPr/>
          </p:nvSpPr>
          <p:spPr>
            <a:xfrm>
              <a:off x="0" y="765598"/>
              <a:ext cx="7062740" cy="1131358"/>
            </a:xfrm>
            <a:prstGeom prst="rect">
              <a:avLst/>
            </a:prstGeom>
          </p:spPr>
          <p:txBody>
            <a:bodyPr lIns="0" tIns="0" rIns="0" bIns="0" rtlCol="0" anchor="t">
              <a:spAutoFit/>
            </a:bodyPr>
            <a:lstStyle/>
            <a:p>
              <a:pPr marL="0" lvl="1" indent="0">
                <a:lnSpc>
                  <a:spcPts val="3499"/>
                </a:lnSpc>
                <a:spcBef>
                  <a:spcPct val="0"/>
                </a:spcBef>
              </a:pPr>
              <a:r>
                <a:rPr lang="en-US" sz="2499" dirty="0">
                  <a:solidFill>
                    <a:srgbClr val="D9B752"/>
                  </a:solidFill>
                  <a:latin typeface="Montserrat Classic"/>
                </a:rPr>
                <a:t>https://www.aprmtoolkit.saiia.org.za/</a:t>
              </a:r>
            </a:p>
          </p:txBody>
        </p:sp>
        <p:sp>
          <p:nvSpPr>
            <p:cNvPr id="14" name="TextBox 14"/>
            <p:cNvSpPr txBox="1"/>
            <p:nvPr/>
          </p:nvSpPr>
          <p:spPr>
            <a:xfrm>
              <a:off x="0" y="0"/>
              <a:ext cx="7062740" cy="609600"/>
            </a:xfrm>
            <a:prstGeom prst="rect">
              <a:avLst/>
            </a:prstGeom>
          </p:spPr>
          <p:txBody>
            <a:bodyPr lIns="0" tIns="0" rIns="0" bIns="0" rtlCol="0" anchor="t">
              <a:spAutoFit/>
            </a:bodyPr>
            <a:lstStyle/>
            <a:p>
              <a:pPr marL="0" lvl="0" indent="0">
                <a:lnSpc>
                  <a:spcPts val="3599"/>
                </a:lnSpc>
              </a:pPr>
              <a:r>
                <a:rPr lang="en-US" sz="2999" dirty="0">
                  <a:solidFill>
                    <a:srgbClr val="D9B752"/>
                  </a:solidFill>
                  <a:latin typeface="Montserrat Classic"/>
                </a:rPr>
                <a:t>SAIIA APRM TOOLKIT</a:t>
              </a:r>
            </a:p>
          </p:txBody>
        </p:sp>
      </p:grpSp>
      <p:sp>
        <p:nvSpPr>
          <p:cNvPr id="15" name="Freeform 15"/>
          <p:cNvSpPr/>
          <p:nvPr/>
        </p:nvSpPr>
        <p:spPr>
          <a:xfrm>
            <a:off x="16166059" y="1028700"/>
            <a:ext cx="1093241" cy="946150"/>
          </a:xfrm>
          <a:custGeom>
            <a:avLst/>
            <a:gdLst/>
            <a:ahLst/>
            <a:cxnLst/>
            <a:rect l="l" t="t" r="r" b="b"/>
            <a:pathLst>
              <a:path w="1093241" h="946150">
                <a:moveTo>
                  <a:pt x="0" y="0"/>
                </a:moveTo>
                <a:lnTo>
                  <a:pt x="1093241" y="0"/>
                </a:lnTo>
                <a:lnTo>
                  <a:pt x="1093241" y="946150"/>
                </a:lnTo>
                <a:lnTo>
                  <a:pt x="0" y="946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Z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2A6456-726F-6BB5-CA39-7546DCDE5686}"/>
              </a:ext>
            </a:extLst>
          </p:cNvPr>
          <p:cNvPicPr>
            <a:picLocks noGrp="1" noChangeAspect="1"/>
          </p:cNvPicPr>
          <p:nvPr>
            <p:ph idx="1"/>
          </p:nvPr>
        </p:nvPicPr>
        <p:blipFill>
          <a:blip r:embed="rId2"/>
          <a:stretch>
            <a:fillRect/>
          </a:stretch>
        </p:blipFill>
        <p:spPr>
          <a:xfrm>
            <a:off x="2255429" y="-14755"/>
            <a:ext cx="4430396" cy="6319145"/>
          </a:xfrm>
        </p:spPr>
      </p:pic>
      <p:pic>
        <p:nvPicPr>
          <p:cNvPr id="7" name="Picture 6">
            <a:extLst>
              <a:ext uri="{FF2B5EF4-FFF2-40B4-BE49-F238E27FC236}">
                <a16:creationId xmlns:a16="http://schemas.microsoft.com/office/drawing/2014/main" id="{D75EC87F-4E68-028B-ED08-40FBCAB09351}"/>
              </a:ext>
            </a:extLst>
          </p:cNvPr>
          <p:cNvPicPr>
            <a:picLocks noChangeAspect="1"/>
          </p:cNvPicPr>
          <p:nvPr/>
        </p:nvPicPr>
        <p:blipFill>
          <a:blip r:embed="rId3"/>
          <a:stretch>
            <a:fillRect/>
          </a:stretch>
        </p:blipFill>
        <p:spPr>
          <a:xfrm>
            <a:off x="6972687" y="190500"/>
            <a:ext cx="4471533" cy="6319146"/>
          </a:xfrm>
          <a:prstGeom prst="rect">
            <a:avLst/>
          </a:prstGeom>
        </p:spPr>
      </p:pic>
      <p:pic>
        <p:nvPicPr>
          <p:cNvPr id="9" name="Picture 8">
            <a:extLst>
              <a:ext uri="{FF2B5EF4-FFF2-40B4-BE49-F238E27FC236}">
                <a16:creationId xmlns:a16="http://schemas.microsoft.com/office/drawing/2014/main" id="{6F6D1227-5BFE-921D-6731-494A56FFDF5C}"/>
              </a:ext>
            </a:extLst>
          </p:cNvPr>
          <p:cNvPicPr>
            <a:picLocks noChangeAspect="1"/>
          </p:cNvPicPr>
          <p:nvPr/>
        </p:nvPicPr>
        <p:blipFill>
          <a:blip r:embed="rId4"/>
          <a:stretch>
            <a:fillRect/>
          </a:stretch>
        </p:blipFill>
        <p:spPr>
          <a:xfrm>
            <a:off x="12007324" y="-14755"/>
            <a:ext cx="4293248" cy="6187992"/>
          </a:xfrm>
          <a:prstGeom prst="rect">
            <a:avLst/>
          </a:prstGeom>
        </p:spPr>
      </p:pic>
      <p:pic>
        <p:nvPicPr>
          <p:cNvPr id="11" name="Picture 10">
            <a:extLst>
              <a:ext uri="{FF2B5EF4-FFF2-40B4-BE49-F238E27FC236}">
                <a16:creationId xmlns:a16="http://schemas.microsoft.com/office/drawing/2014/main" id="{F0CCC073-D306-FE03-F49A-B84752AD5C3D}"/>
              </a:ext>
            </a:extLst>
          </p:cNvPr>
          <p:cNvPicPr>
            <a:picLocks noChangeAspect="1"/>
          </p:cNvPicPr>
          <p:nvPr/>
        </p:nvPicPr>
        <p:blipFill>
          <a:blip r:embed="rId5"/>
          <a:stretch>
            <a:fillRect/>
          </a:stretch>
        </p:blipFill>
        <p:spPr>
          <a:xfrm>
            <a:off x="559252" y="4444644"/>
            <a:ext cx="4097516" cy="5842356"/>
          </a:xfrm>
          <a:prstGeom prst="rect">
            <a:avLst/>
          </a:prstGeom>
        </p:spPr>
      </p:pic>
      <p:pic>
        <p:nvPicPr>
          <p:cNvPr id="13" name="Picture 12">
            <a:extLst>
              <a:ext uri="{FF2B5EF4-FFF2-40B4-BE49-F238E27FC236}">
                <a16:creationId xmlns:a16="http://schemas.microsoft.com/office/drawing/2014/main" id="{DE7DDEAB-DDB8-FBF9-3AC1-F69F3D0143B7}"/>
              </a:ext>
            </a:extLst>
          </p:cNvPr>
          <p:cNvPicPr>
            <a:picLocks noChangeAspect="1"/>
          </p:cNvPicPr>
          <p:nvPr/>
        </p:nvPicPr>
        <p:blipFill>
          <a:blip r:embed="rId6"/>
          <a:stretch>
            <a:fillRect/>
          </a:stretch>
        </p:blipFill>
        <p:spPr>
          <a:xfrm>
            <a:off x="5982369" y="6031761"/>
            <a:ext cx="5705172" cy="4255239"/>
          </a:xfrm>
          <a:prstGeom prst="rect">
            <a:avLst/>
          </a:prstGeom>
        </p:spPr>
      </p:pic>
      <p:pic>
        <p:nvPicPr>
          <p:cNvPr id="4" name="Picture 3">
            <a:extLst>
              <a:ext uri="{FF2B5EF4-FFF2-40B4-BE49-F238E27FC236}">
                <a16:creationId xmlns:a16="http://schemas.microsoft.com/office/drawing/2014/main" id="{56024339-E421-8404-2E07-D246C680945F}"/>
              </a:ext>
            </a:extLst>
          </p:cNvPr>
          <p:cNvPicPr>
            <a:picLocks noChangeAspect="1"/>
          </p:cNvPicPr>
          <p:nvPr/>
        </p:nvPicPr>
        <p:blipFill>
          <a:blip r:embed="rId7"/>
          <a:stretch>
            <a:fillRect/>
          </a:stretch>
        </p:blipFill>
        <p:spPr>
          <a:xfrm>
            <a:off x="13886902" y="4818691"/>
            <a:ext cx="3938930" cy="5468309"/>
          </a:xfrm>
          <a:prstGeom prst="rect">
            <a:avLst/>
          </a:prstGeom>
        </p:spPr>
      </p:pic>
    </p:spTree>
    <p:extLst>
      <p:ext uri="{BB962C8B-B14F-4D97-AF65-F5344CB8AC3E}">
        <p14:creationId xmlns:p14="http://schemas.microsoft.com/office/powerpoint/2010/main" val="199161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034761"/>
            <a:ext cx="12344400" cy="1087413"/>
          </a:xfrm>
        </p:spPr>
        <p:txBody>
          <a:bodyPr/>
          <a:lstStyle/>
          <a:p>
            <a:r>
              <a:rPr lang="en-ZA" b="1" dirty="0">
                <a:solidFill>
                  <a:schemeClr val="bg1"/>
                </a:solidFill>
              </a:rPr>
              <a:t>SAIIA and THE APRM</a:t>
            </a:r>
          </a:p>
        </p:txBody>
      </p:sp>
      <p:sp>
        <p:nvSpPr>
          <p:cNvPr id="7" name="Content Placeholder 6"/>
          <p:cNvSpPr>
            <a:spLocks noGrp="1"/>
          </p:cNvSpPr>
          <p:nvPr>
            <p:ph idx="1"/>
          </p:nvPr>
        </p:nvSpPr>
        <p:spPr>
          <a:xfrm>
            <a:off x="533400" y="3695700"/>
            <a:ext cx="16002000" cy="5940660"/>
          </a:xfrm>
        </p:spPr>
        <p:txBody>
          <a:bodyPr>
            <a:normAutofit fontScale="92500"/>
          </a:bodyPr>
          <a:lstStyle/>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900" dirty="0">
                <a:solidFill>
                  <a:srgbClr val="FFC000"/>
                </a:solidFill>
              </a:rPr>
              <a:t>Since 1934, independent, non-governmental think tank on international affairs. Turned 90 in 2024</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900" dirty="0">
                <a:solidFill>
                  <a:srgbClr val="FFC000"/>
                </a:solidFill>
              </a:rPr>
              <a:t>5 major programmes: AGDP, ERIP, CNRP, Futures, Youth</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900" dirty="0">
                <a:solidFill>
                  <a:srgbClr val="FFC000"/>
                </a:solidFill>
              </a:rPr>
              <a:t>Worked consistently on APRM since 2002</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900" dirty="0">
                <a:solidFill>
                  <a:srgbClr val="FFC000"/>
                </a:solidFill>
              </a:rPr>
              <a:t>Research, analysis, training, consulting to the Secretariat</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900" dirty="0">
                <a:solidFill>
                  <a:srgbClr val="FFC000"/>
                </a:solidFill>
              </a:rPr>
              <a:t>Sensitised CSOs in early countries, worked on questionnaire revision, bottlenecks to development, expanded mandate, analysis of reports, media</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900" dirty="0">
                <a:solidFill>
                  <a:srgbClr val="FFC000"/>
                </a:solidFill>
              </a:rPr>
              <a:t>Developed CSO submissions in Namibia, Botswana, SA, Zimbabwe, Lesotho &amp; Malawi 2018-24</a:t>
            </a:r>
          </a:p>
        </p:txBody>
      </p:sp>
      <p:pic>
        <p:nvPicPr>
          <p:cNvPr id="2" name="Picture 1"/>
          <p:cNvPicPr>
            <a:picLocks noChangeAspect="1"/>
          </p:cNvPicPr>
          <p:nvPr/>
        </p:nvPicPr>
        <p:blipFill>
          <a:blip r:embed="rId3"/>
          <a:stretch>
            <a:fillRect/>
          </a:stretch>
        </p:blipFill>
        <p:spPr>
          <a:xfrm>
            <a:off x="10440144" y="342695"/>
            <a:ext cx="5385084" cy="5887265"/>
          </a:xfrm>
          <a:prstGeom prst="rect">
            <a:avLst/>
          </a:prstGeom>
        </p:spPr>
      </p:pic>
    </p:spTree>
    <p:extLst>
      <p:ext uri="{BB962C8B-B14F-4D97-AF65-F5344CB8AC3E}">
        <p14:creationId xmlns:p14="http://schemas.microsoft.com/office/powerpoint/2010/main" val="981441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99" y="1848819"/>
            <a:ext cx="12344400" cy="1087413"/>
          </a:xfrm>
        </p:spPr>
        <p:txBody>
          <a:bodyPr/>
          <a:lstStyle/>
          <a:p>
            <a:r>
              <a:rPr lang="en-ZA" dirty="0">
                <a:solidFill>
                  <a:schemeClr val="bg1"/>
                </a:solidFill>
              </a:rPr>
              <a:t>APRM in a nutshell</a:t>
            </a:r>
          </a:p>
        </p:txBody>
      </p:sp>
      <p:sp>
        <p:nvSpPr>
          <p:cNvPr id="3" name="Content Placeholder 2"/>
          <p:cNvSpPr>
            <a:spLocks noGrp="1"/>
          </p:cNvSpPr>
          <p:nvPr>
            <p:ph idx="1"/>
          </p:nvPr>
        </p:nvSpPr>
        <p:spPr>
          <a:xfrm>
            <a:off x="2771292" y="3579114"/>
            <a:ext cx="12344400" cy="6441186"/>
          </a:xfrm>
        </p:spPr>
        <p:txBody>
          <a:bodyPr>
            <a:normAutofit/>
          </a:bodyPr>
          <a:lstStyle/>
          <a:p>
            <a:pPr>
              <a:lnSpc>
                <a:spcPct val="80000"/>
              </a:lnSpc>
              <a:buFont typeface="Arial" panose="020B0604020202020204" pitchFamily="34" charset="0"/>
              <a:buChar char="•"/>
              <a:defRPr/>
            </a:pPr>
            <a:r>
              <a:rPr lang="en-ZA" sz="3600" dirty="0">
                <a:solidFill>
                  <a:srgbClr val="FFC000"/>
                </a:solidFill>
              </a:rPr>
              <a:t>Africa’s voluntary governance review and promotion tool established in 2003, grew out of NEPAD</a:t>
            </a:r>
          </a:p>
          <a:p>
            <a:pPr>
              <a:lnSpc>
                <a:spcPct val="80000"/>
              </a:lnSpc>
              <a:buFont typeface="Arial" panose="020B0604020202020204" pitchFamily="34" charset="0"/>
              <a:buChar char="•"/>
              <a:defRPr/>
            </a:pPr>
            <a:r>
              <a:rPr lang="en-ZA" sz="3600" dirty="0">
                <a:solidFill>
                  <a:srgbClr val="FFC000"/>
                </a:solidFill>
              </a:rPr>
              <a:t>Belief that dialogue, peer pressure, diplomacy &amp; civil society involvement can catalyse and support reform</a:t>
            </a:r>
          </a:p>
          <a:p>
            <a:pPr>
              <a:lnSpc>
                <a:spcPct val="80000"/>
              </a:lnSpc>
              <a:buFont typeface="Arial" panose="020B0604020202020204" pitchFamily="34" charset="0"/>
              <a:buChar char="•"/>
              <a:defRPr/>
            </a:pPr>
            <a:r>
              <a:rPr lang="en-ZA" sz="3600" dirty="0">
                <a:solidFill>
                  <a:srgbClr val="FFC000"/>
                </a:solidFill>
              </a:rPr>
              <a:t>Measures adherence to African &amp; global standards in 5 thematic areas, comprehensive, based on questionnaire</a:t>
            </a:r>
          </a:p>
          <a:p>
            <a:pPr>
              <a:lnSpc>
                <a:spcPct val="80000"/>
              </a:lnSpc>
              <a:buFont typeface="Arial" panose="020B0604020202020204" pitchFamily="34" charset="0"/>
              <a:buChar char="•"/>
              <a:defRPr/>
            </a:pPr>
            <a:r>
              <a:rPr lang="en-ZA" sz="3600" dirty="0">
                <a:solidFill>
                  <a:srgbClr val="FFC000"/>
                </a:solidFill>
              </a:rPr>
              <a:t>“Technically competent, credible, and free of political manipulation”</a:t>
            </a:r>
          </a:p>
          <a:p>
            <a:pPr>
              <a:lnSpc>
                <a:spcPct val="80000"/>
              </a:lnSpc>
              <a:buFont typeface="Arial" panose="020B0604020202020204" pitchFamily="34" charset="0"/>
              <a:buChar char="•"/>
              <a:defRPr/>
            </a:pPr>
            <a:r>
              <a:rPr lang="en-ZA" sz="3600" dirty="0">
                <a:solidFill>
                  <a:srgbClr val="FFC000"/>
                </a:solidFill>
              </a:rPr>
              <a:t>Set up institutions at national and continental level</a:t>
            </a:r>
          </a:p>
          <a:p>
            <a:pPr>
              <a:lnSpc>
                <a:spcPct val="80000"/>
              </a:lnSpc>
              <a:buFont typeface="Arial" panose="020B0604020202020204" pitchFamily="34" charset="0"/>
              <a:buChar char="•"/>
              <a:defRPr/>
            </a:pPr>
            <a:r>
              <a:rPr lang="en-ZA" sz="3600" dirty="0">
                <a:solidFill>
                  <a:srgbClr val="FFC000"/>
                </a:solidFill>
              </a:rPr>
              <a:t>Self-assessment, country review mission, peer review</a:t>
            </a:r>
          </a:p>
          <a:p>
            <a:pPr>
              <a:lnSpc>
                <a:spcPct val="80000"/>
              </a:lnSpc>
              <a:buFont typeface="Arial" panose="020B0604020202020204" pitchFamily="34" charset="0"/>
              <a:buChar char="•"/>
              <a:defRPr/>
            </a:pPr>
            <a:r>
              <a:rPr lang="en-ZA" sz="3600" dirty="0">
                <a:solidFill>
                  <a:srgbClr val="FFC000"/>
                </a:solidFill>
              </a:rPr>
              <a:t>Develop, fund, implement and report on </a:t>
            </a:r>
            <a:r>
              <a:rPr lang="en-ZA" sz="3600" dirty="0" err="1">
                <a:solidFill>
                  <a:srgbClr val="FFC000"/>
                </a:solidFill>
              </a:rPr>
              <a:t>NPoA</a:t>
            </a:r>
            <a:endParaRPr lang="en-ZA" sz="3600" dirty="0">
              <a:solidFill>
                <a:srgbClr val="FFC000"/>
              </a:solidFill>
            </a:endParaRPr>
          </a:p>
          <a:p>
            <a:pPr>
              <a:lnSpc>
                <a:spcPct val="80000"/>
              </a:lnSpc>
              <a:buFont typeface="Arial" panose="020B0604020202020204" pitchFamily="34" charset="0"/>
              <a:buChar char="•"/>
              <a:defRPr/>
            </a:pPr>
            <a:r>
              <a:rPr lang="en-ZA" sz="3600" dirty="0">
                <a:solidFill>
                  <a:srgbClr val="FFC000"/>
                </a:solidFill>
              </a:rPr>
              <a:t>44/55 African states, 26+6+6 reviewed</a:t>
            </a:r>
          </a:p>
        </p:txBody>
      </p:sp>
      <p:pic>
        <p:nvPicPr>
          <p:cNvPr id="6" name="Picture 5"/>
          <p:cNvPicPr>
            <a:picLocks noChangeAspect="1"/>
          </p:cNvPicPr>
          <p:nvPr/>
        </p:nvPicPr>
        <p:blipFill>
          <a:blip r:embed="rId4"/>
          <a:stretch>
            <a:fillRect/>
          </a:stretch>
        </p:blipFill>
        <p:spPr>
          <a:xfrm>
            <a:off x="10764181" y="37790"/>
            <a:ext cx="5237819" cy="3485531"/>
          </a:xfrm>
          <a:prstGeom prst="rect">
            <a:avLst/>
          </a:prstGeom>
        </p:spPr>
      </p:pic>
      <p:pic>
        <p:nvPicPr>
          <p:cNvPr id="7" name="Picture 6"/>
          <p:cNvPicPr>
            <a:picLocks noChangeAspect="1"/>
          </p:cNvPicPr>
          <p:nvPr/>
        </p:nvPicPr>
        <p:blipFill>
          <a:blip r:embed="rId5"/>
          <a:stretch>
            <a:fillRect/>
          </a:stretch>
        </p:blipFill>
        <p:spPr>
          <a:xfrm>
            <a:off x="12924420" y="1031751"/>
            <a:ext cx="1404156" cy="1404156"/>
          </a:xfrm>
          <a:prstGeom prst="rect">
            <a:avLst/>
          </a:prstGeom>
        </p:spPr>
      </p:pic>
    </p:spTree>
    <p:extLst>
      <p:ext uri="{BB962C8B-B14F-4D97-AF65-F5344CB8AC3E}">
        <p14:creationId xmlns:p14="http://schemas.microsoft.com/office/powerpoint/2010/main" val="115673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BC3B-7BA4-4BF1-B4F0-A7FFDE029ED0}"/>
              </a:ext>
            </a:extLst>
          </p:cNvPr>
          <p:cNvSpPr>
            <a:spLocks noGrp="1"/>
          </p:cNvSpPr>
          <p:nvPr>
            <p:ph type="title"/>
          </p:nvPr>
        </p:nvSpPr>
        <p:spPr/>
        <p:txBody>
          <a:bodyPr/>
          <a:lstStyle/>
          <a:p>
            <a:r>
              <a:rPr lang="en-ZA" dirty="0" err="1"/>
              <a:t>aprm</a:t>
            </a:r>
            <a:r>
              <a:rPr lang="en-ZA" dirty="0"/>
              <a:t> </a:t>
            </a:r>
            <a:r>
              <a:rPr lang="en-ZA" dirty="0" err="1"/>
              <a:t>statUs</a:t>
            </a:r>
            <a:endParaRPr lang="en-ZA" dirty="0"/>
          </a:p>
        </p:txBody>
      </p:sp>
      <p:sp>
        <p:nvSpPr>
          <p:cNvPr id="3" name="Content Placeholder 2">
            <a:extLst>
              <a:ext uri="{FF2B5EF4-FFF2-40B4-BE49-F238E27FC236}">
                <a16:creationId xmlns:a16="http://schemas.microsoft.com/office/drawing/2014/main" id="{F25517E4-3666-4E1E-85C4-EB4B708A0A5F}"/>
              </a:ext>
            </a:extLst>
          </p:cNvPr>
          <p:cNvSpPr>
            <a:spLocks noGrp="1"/>
          </p:cNvSpPr>
          <p:nvPr>
            <p:ph idx="1"/>
          </p:nvPr>
        </p:nvSpPr>
        <p:spPr>
          <a:xfrm>
            <a:off x="2971800" y="3847356"/>
            <a:ext cx="5524128" cy="5400600"/>
          </a:xfrm>
        </p:spPr>
        <p:txBody>
          <a:bodyPr>
            <a:normAutofit fontScale="92500"/>
          </a:bodyPr>
          <a:lstStyle/>
          <a:p>
            <a:pPr marL="0" indent="0">
              <a:buNone/>
            </a:pPr>
            <a:r>
              <a:rPr lang="en-ZA" sz="3300" dirty="0"/>
              <a:t>	2</a:t>
            </a:r>
            <a:r>
              <a:rPr lang="en-ZA" sz="3300" baseline="30000" dirty="0"/>
              <a:t>ND</a:t>
            </a:r>
            <a:r>
              <a:rPr lang="en-ZA" sz="3300" dirty="0"/>
              <a:t> review completed</a:t>
            </a:r>
          </a:p>
          <a:p>
            <a:pPr marL="0" indent="0">
              <a:buNone/>
            </a:pPr>
            <a:r>
              <a:rPr lang="en-ZA" sz="3300" dirty="0"/>
              <a:t>	1</a:t>
            </a:r>
            <a:r>
              <a:rPr lang="en-ZA" sz="3300" baseline="30000" dirty="0"/>
              <a:t>st</a:t>
            </a:r>
            <a:r>
              <a:rPr lang="en-ZA" sz="3300" dirty="0"/>
              <a:t> review completed</a:t>
            </a:r>
          </a:p>
          <a:p>
            <a:pPr marL="0" indent="0">
              <a:buNone/>
            </a:pPr>
            <a:r>
              <a:rPr lang="en-ZA" sz="3300" dirty="0"/>
              <a:t>	New or slow</a:t>
            </a:r>
          </a:p>
          <a:p>
            <a:pPr marL="0" indent="0">
              <a:buNone/>
            </a:pPr>
            <a:r>
              <a:rPr lang="en-ZA" sz="3300" dirty="0"/>
              <a:t>	Not in APRM</a:t>
            </a:r>
          </a:p>
          <a:p>
            <a:pPr marL="0" indent="0">
              <a:buNone/>
            </a:pPr>
            <a:endParaRPr lang="en-ZA" sz="3300" dirty="0"/>
          </a:p>
          <a:p>
            <a:pPr marL="514350" indent="-514350"/>
            <a:r>
              <a:rPr lang="en-ZA" sz="3600" dirty="0"/>
              <a:t>40/55 African states </a:t>
            </a:r>
          </a:p>
          <a:p>
            <a:pPr marL="514350" indent="-514350"/>
            <a:r>
              <a:rPr lang="en-ZA" sz="3600" dirty="0"/>
              <a:t>22+3 reviewed</a:t>
            </a:r>
          </a:p>
          <a:p>
            <a:pPr marL="514350" indent="-514350"/>
            <a:r>
              <a:rPr lang="en-ZA" sz="3600" dirty="0"/>
              <a:t>3 Targeted Reviews</a:t>
            </a:r>
          </a:p>
          <a:p>
            <a:pPr marL="514350" indent="-514350"/>
            <a:r>
              <a:rPr lang="en-ZA" sz="3600" dirty="0"/>
              <a:t>Universal Accession by 2023</a:t>
            </a:r>
          </a:p>
          <a:p>
            <a:pPr marL="0" indent="0">
              <a:buNone/>
            </a:pPr>
            <a:endParaRPr lang="en-ZA" sz="3300" dirty="0"/>
          </a:p>
        </p:txBody>
      </p:sp>
      <p:sp>
        <p:nvSpPr>
          <p:cNvPr id="6" name="Rectangle 5">
            <a:extLst>
              <a:ext uri="{FF2B5EF4-FFF2-40B4-BE49-F238E27FC236}">
                <a16:creationId xmlns:a16="http://schemas.microsoft.com/office/drawing/2014/main" id="{15EDD17E-78FD-4225-ADCF-F07402B8AF71}"/>
              </a:ext>
            </a:extLst>
          </p:cNvPr>
          <p:cNvSpPr/>
          <p:nvPr/>
        </p:nvSpPr>
        <p:spPr>
          <a:xfrm>
            <a:off x="3203340" y="3955368"/>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700"/>
          </a:p>
        </p:txBody>
      </p:sp>
      <p:sp>
        <p:nvSpPr>
          <p:cNvPr id="7" name="Rectangle 6">
            <a:extLst>
              <a:ext uri="{FF2B5EF4-FFF2-40B4-BE49-F238E27FC236}">
                <a16:creationId xmlns:a16="http://schemas.microsoft.com/office/drawing/2014/main" id="{D738B4FA-02BD-4C6F-9AF5-D39FFC8A3C79}"/>
              </a:ext>
            </a:extLst>
          </p:cNvPr>
          <p:cNvSpPr/>
          <p:nvPr/>
        </p:nvSpPr>
        <p:spPr>
          <a:xfrm>
            <a:off x="3177759" y="4575317"/>
            <a:ext cx="432048" cy="432048"/>
          </a:xfrm>
          <a:prstGeom prst="rect">
            <a:avLst/>
          </a:prstGeom>
          <a:solidFill>
            <a:srgbClr val="DD8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700"/>
          </a:p>
        </p:txBody>
      </p:sp>
      <p:sp>
        <p:nvSpPr>
          <p:cNvPr id="8" name="Rectangle 7">
            <a:extLst>
              <a:ext uri="{FF2B5EF4-FFF2-40B4-BE49-F238E27FC236}">
                <a16:creationId xmlns:a16="http://schemas.microsoft.com/office/drawing/2014/main" id="{B72F1DB2-24C4-4E8D-B98D-BB5DCFDC1A36}"/>
              </a:ext>
            </a:extLst>
          </p:cNvPr>
          <p:cNvSpPr/>
          <p:nvPr/>
        </p:nvSpPr>
        <p:spPr>
          <a:xfrm>
            <a:off x="3183765" y="5188176"/>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700"/>
          </a:p>
        </p:txBody>
      </p:sp>
      <p:sp>
        <p:nvSpPr>
          <p:cNvPr id="9" name="Rectangle 8">
            <a:extLst>
              <a:ext uri="{FF2B5EF4-FFF2-40B4-BE49-F238E27FC236}">
                <a16:creationId xmlns:a16="http://schemas.microsoft.com/office/drawing/2014/main" id="{B06A3E4D-7E4D-4066-84FD-965229AEAA8F}"/>
              </a:ext>
            </a:extLst>
          </p:cNvPr>
          <p:cNvSpPr/>
          <p:nvPr/>
        </p:nvSpPr>
        <p:spPr>
          <a:xfrm>
            <a:off x="3179036" y="5801036"/>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700"/>
          </a:p>
        </p:txBody>
      </p:sp>
      <p:pic>
        <p:nvPicPr>
          <p:cNvPr id="5" name="Picture 4" descr="A map of africa with different colored areas&#10;&#10;Description automatically generated">
            <a:extLst>
              <a:ext uri="{FF2B5EF4-FFF2-40B4-BE49-F238E27FC236}">
                <a16:creationId xmlns:a16="http://schemas.microsoft.com/office/drawing/2014/main" id="{03219337-A098-7FE2-5418-CA3CA4B30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128" y="44676"/>
            <a:ext cx="10297727" cy="10287000"/>
          </a:xfrm>
          <a:prstGeom prst="rect">
            <a:avLst/>
          </a:prstGeom>
        </p:spPr>
      </p:pic>
    </p:spTree>
    <p:extLst>
      <p:ext uri="{BB962C8B-B14F-4D97-AF65-F5344CB8AC3E}">
        <p14:creationId xmlns:p14="http://schemas.microsoft.com/office/powerpoint/2010/main" val="46112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736" y="711362"/>
            <a:ext cx="4536504" cy="1087413"/>
          </a:xfrm>
        </p:spPr>
        <p:txBody>
          <a:bodyPr>
            <a:normAutofit fontScale="90000"/>
          </a:bodyPr>
          <a:lstStyle/>
          <a:p>
            <a:r>
              <a:rPr lang="en-ZA" b="1" dirty="0">
                <a:solidFill>
                  <a:schemeClr val="bg1"/>
                </a:solidFill>
              </a:rPr>
              <a:t>First 26+6+6 reviews</a:t>
            </a:r>
          </a:p>
        </p:txBody>
      </p:sp>
      <p:sp>
        <p:nvSpPr>
          <p:cNvPr id="3" name="Content Placeholder 2"/>
          <p:cNvSpPr>
            <a:spLocks noGrp="1"/>
          </p:cNvSpPr>
          <p:nvPr>
            <p:ph idx="1"/>
          </p:nvPr>
        </p:nvSpPr>
        <p:spPr>
          <a:xfrm>
            <a:off x="2971800" y="2443200"/>
            <a:ext cx="12344400" cy="7132438"/>
          </a:xfrm>
        </p:spPr>
        <p:txBody>
          <a:bodyPr>
            <a:normAutofit fontScale="92500" lnSpcReduction="10000"/>
          </a:bodyPr>
          <a:lstStyle/>
          <a:p>
            <a:pPr marL="0" indent="0">
              <a:buNone/>
            </a:pPr>
            <a:r>
              <a:rPr lang="en-ZA" sz="3000" dirty="0">
                <a:solidFill>
                  <a:srgbClr val="FFC000"/>
                </a:solidFill>
              </a:rPr>
              <a:t>2006: Ghana, Rwanda, Kenya</a:t>
            </a:r>
          </a:p>
          <a:p>
            <a:pPr marL="0" indent="0">
              <a:buNone/>
            </a:pPr>
            <a:r>
              <a:rPr lang="en-ZA" sz="3000" dirty="0">
                <a:solidFill>
                  <a:srgbClr val="FFC000"/>
                </a:solidFill>
              </a:rPr>
              <a:t>2007: South Africa, Algeria</a:t>
            </a:r>
          </a:p>
          <a:p>
            <a:pPr marL="0" indent="0">
              <a:buNone/>
            </a:pPr>
            <a:r>
              <a:rPr lang="en-ZA" sz="3000" dirty="0">
                <a:solidFill>
                  <a:srgbClr val="FFC000"/>
                </a:solidFill>
              </a:rPr>
              <a:t>2008: Benin, Uganda, Nigeria, Burkina Faso</a:t>
            </a:r>
          </a:p>
          <a:p>
            <a:pPr marL="0" indent="0">
              <a:buNone/>
            </a:pPr>
            <a:r>
              <a:rPr lang="en-ZA" sz="3000" dirty="0">
                <a:solidFill>
                  <a:srgbClr val="FFC000"/>
                </a:solidFill>
              </a:rPr>
              <a:t>2009: Mali, Mozambique, Lesotho</a:t>
            </a:r>
          </a:p>
          <a:p>
            <a:pPr marL="0" indent="0">
              <a:buNone/>
            </a:pPr>
            <a:r>
              <a:rPr lang="en-ZA" sz="3000" dirty="0">
                <a:solidFill>
                  <a:srgbClr val="FFC000"/>
                </a:solidFill>
              </a:rPr>
              <a:t>2010: Mauritius</a:t>
            </a:r>
          </a:p>
          <a:p>
            <a:pPr marL="0" indent="0">
              <a:buNone/>
            </a:pPr>
            <a:r>
              <a:rPr lang="en-ZA" sz="3000" dirty="0">
                <a:solidFill>
                  <a:srgbClr val="FFC000"/>
                </a:solidFill>
              </a:rPr>
              <a:t>2011: Ethiopia</a:t>
            </a:r>
          </a:p>
          <a:p>
            <a:pPr marL="0" indent="0">
              <a:buNone/>
            </a:pPr>
            <a:r>
              <a:rPr lang="en-ZA" sz="3000" dirty="0">
                <a:solidFill>
                  <a:srgbClr val="FFC000"/>
                </a:solidFill>
              </a:rPr>
              <a:t>2012: Sierra Leone</a:t>
            </a:r>
          </a:p>
          <a:p>
            <a:pPr marL="0" indent="0">
              <a:buNone/>
            </a:pPr>
            <a:r>
              <a:rPr lang="en-ZA" sz="3000" dirty="0">
                <a:solidFill>
                  <a:srgbClr val="FFC000"/>
                </a:solidFill>
              </a:rPr>
              <a:t>2013: Zambia, Tanzania</a:t>
            </a:r>
          </a:p>
          <a:p>
            <a:pPr marL="0" indent="0">
              <a:buNone/>
            </a:pPr>
            <a:r>
              <a:rPr lang="en-ZA" sz="3000" dirty="0">
                <a:solidFill>
                  <a:srgbClr val="FFC000"/>
                </a:solidFill>
              </a:rPr>
              <a:t>2017: Chad, Djibouti, Senegal, Kenya II</a:t>
            </a:r>
          </a:p>
          <a:p>
            <a:pPr marL="0" indent="0">
              <a:buNone/>
            </a:pPr>
            <a:r>
              <a:rPr lang="en-ZA" sz="3000" dirty="0">
                <a:solidFill>
                  <a:srgbClr val="FFC000"/>
                </a:solidFill>
              </a:rPr>
              <a:t>2018: Sudan, Uganda II</a:t>
            </a:r>
          </a:p>
          <a:p>
            <a:pPr marL="0" indent="0">
              <a:buNone/>
            </a:pPr>
            <a:r>
              <a:rPr lang="en-ZA" sz="3000" dirty="0">
                <a:solidFill>
                  <a:srgbClr val="FFC000"/>
                </a:solidFill>
              </a:rPr>
              <a:t>2019: Côte d’Ivoire, Mozambique II</a:t>
            </a:r>
          </a:p>
          <a:p>
            <a:pPr marL="0" indent="0">
              <a:buNone/>
            </a:pPr>
            <a:r>
              <a:rPr lang="en-ZA" sz="3000" dirty="0">
                <a:solidFill>
                  <a:srgbClr val="FFC000"/>
                </a:solidFill>
              </a:rPr>
              <a:t>2020: Egypt, TRs of Djibouti, Namibia2021: Liberia, TR of Zambia, Sierra Leone</a:t>
            </a:r>
          </a:p>
          <a:p>
            <a:pPr marL="0" indent="0">
              <a:buNone/>
            </a:pPr>
            <a:r>
              <a:rPr lang="en-ZA" sz="3000" dirty="0">
                <a:solidFill>
                  <a:srgbClr val="FFC000"/>
                </a:solidFill>
              </a:rPr>
              <a:t>2022: Namibia, South Africa II,  Nigeria II, TR Kenya</a:t>
            </a:r>
          </a:p>
          <a:p>
            <a:pPr marL="0" indent="0">
              <a:buNone/>
            </a:pPr>
            <a:r>
              <a:rPr lang="en-ZA" sz="3000" dirty="0">
                <a:solidFill>
                  <a:srgbClr val="FFC000"/>
                </a:solidFill>
              </a:rPr>
              <a:t>2023: Niger, special TR UCGs – Chad, Comoros, Djibouti, Lesotho, SL, Sudan</a:t>
            </a:r>
          </a:p>
          <a:p>
            <a:pPr marL="0" indent="0">
              <a:buNone/>
            </a:pPr>
            <a:endParaRPr lang="en-ZA" dirty="0">
              <a:solidFill>
                <a:srgbClr val="FFC000"/>
              </a:solidFill>
            </a:endParaRPr>
          </a:p>
        </p:txBody>
      </p:sp>
      <p:pic>
        <p:nvPicPr>
          <p:cNvPr id="5" name="Picture 4">
            <a:extLst>
              <a:ext uri="{FF2B5EF4-FFF2-40B4-BE49-F238E27FC236}">
                <a16:creationId xmlns:a16="http://schemas.microsoft.com/office/drawing/2014/main" id="{2935E267-F727-489F-94AD-F84E29DB6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6289" y="282961"/>
            <a:ext cx="3929063" cy="2614613"/>
          </a:xfrm>
          <a:prstGeom prst="rect">
            <a:avLst/>
          </a:prstGeom>
        </p:spPr>
      </p:pic>
    </p:spTree>
    <p:extLst>
      <p:ext uri="{BB962C8B-B14F-4D97-AF65-F5344CB8AC3E}">
        <p14:creationId xmlns:p14="http://schemas.microsoft.com/office/powerpoint/2010/main" val="3974904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1363080"/>
            <a:ext cx="12344400" cy="1087413"/>
          </a:xfrm>
        </p:spPr>
        <p:txBody>
          <a:bodyPr/>
          <a:lstStyle/>
          <a:p>
            <a:r>
              <a:rPr lang="en-ZA" sz="4200" b="1" dirty="0">
                <a:solidFill>
                  <a:schemeClr val="bg1"/>
                </a:solidFill>
              </a:rPr>
              <a:t>APRM in Malawi –  opportunity to influence</a:t>
            </a:r>
          </a:p>
        </p:txBody>
      </p:sp>
      <p:sp>
        <p:nvSpPr>
          <p:cNvPr id="3" name="Content Placeholder 2"/>
          <p:cNvSpPr>
            <a:spLocks noGrp="1"/>
          </p:cNvSpPr>
          <p:nvPr>
            <p:ph idx="1"/>
          </p:nvPr>
        </p:nvSpPr>
        <p:spPr>
          <a:xfrm>
            <a:off x="1295400" y="3523320"/>
            <a:ext cx="14020800" cy="5400600"/>
          </a:xfrm>
        </p:spPr>
        <p:txBody>
          <a:bodyPr>
            <a:noAutofit/>
          </a:bodyPr>
          <a:lstStyle/>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600" dirty="0">
                <a:solidFill>
                  <a:srgbClr val="FFC000"/>
                </a:solidFill>
              </a:rPr>
              <a:t>Acceded in 2004 – not much has happened</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600" dirty="0">
                <a:solidFill>
                  <a:srgbClr val="FFC000"/>
                </a:solidFill>
              </a:rPr>
              <a:t>Institutions, personnel and plans can be influenced</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600" dirty="0">
                <a:solidFill>
                  <a:srgbClr val="FFC000"/>
                </a:solidFill>
              </a:rPr>
              <a:t>Government commitment waned, but focal point is in the Ministry of Finance – rejuvenation? Review by 2025?</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600" dirty="0">
                <a:solidFill>
                  <a:srgbClr val="FFC000"/>
                </a:solidFill>
              </a:rPr>
              <a:t>Key challenges include poverty, inequality, unemployment, environment, corruption, state capture, SOE management</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600" dirty="0">
                <a:solidFill>
                  <a:srgbClr val="FFC000"/>
                </a:solidFill>
              </a:rPr>
              <a:t>Build on SAIIA experience to train &amp; empower civil society and parliamentarians – model used in Namibia, SA, Zambia, Tanzania, Lesotho, Uganda, Malawi, Zimbabwe, Botswana, Tanzania</a:t>
            </a:r>
          </a:p>
          <a:p>
            <a:pPr lvl="1">
              <a:buFont typeface="Arial" panose="020B0604020202020204" pitchFamily="34" charset="0"/>
              <a:buChar char="•"/>
              <a:tabLst>
                <a:tab pos="669132" algn="l"/>
                <a:tab pos="1343025" algn="l"/>
                <a:tab pos="2016920" algn="l"/>
                <a:tab pos="2690813" algn="l"/>
                <a:tab pos="3364707" algn="l"/>
                <a:tab pos="4038600" algn="l"/>
                <a:tab pos="4712495" algn="l"/>
                <a:tab pos="5386388" algn="l"/>
                <a:tab pos="6060282" algn="l"/>
                <a:tab pos="6734175" algn="l"/>
                <a:tab pos="7408070" algn="l"/>
                <a:tab pos="8081963" algn="l"/>
                <a:tab pos="8755857" algn="l"/>
                <a:tab pos="9429750" algn="l"/>
                <a:tab pos="10106025" algn="l"/>
                <a:tab pos="10777538" algn="l"/>
                <a:tab pos="11451432" algn="l"/>
                <a:tab pos="12125325" algn="l"/>
                <a:tab pos="12799220" algn="l"/>
                <a:tab pos="13473113" algn="l"/>
              </a:tabLst>
              <a:defRPr/>
            </a:pPr>
            <a:r>
              <a:rPr lang="en-ZA" sz="3600" dirty="0">
                <a:solidFill>
                  <a:srgbClr val="FFC000"/>
                </a:solidFill>
              </a:rPr>
              <a:t>Develop a written submission by APRM CSO Working Group</a:t>
            </a:r>
          </a:p>
        </p:txBody>
      </p:sp>
    </p:spTree>
    <p:extLst>
      <p:ext uri="{BB962C8B-B14F-4D97-AF65-F5344CB8AC3E}">
        <p14:creationId xmlns:p14="http://schemas.microsoft.com/office/powerpoint/2010/main" val="2259688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4569"/>
        </a:solidFill>
        <a:effectLst/>
      </p:bgPr>
    </p:bg>
    <p:spTree>
      <p:nvGrpSpPr>
        <p:cNvPr id="1" name=""/>
        <p:cNvGrpSpPr/>
        <p:nvPr/>
      </p:nvGrpSpPr>
      <p:grpSpPr>
        <a:xfrm>
          <a:off x="0" y="0"/>
          <a:ext cx="0" cy="0"/>
          <a:chOff x="0" y="0"/>
          <a:chExt cx="0" cy="0"/>
        </a:xfrm>
      </p:grpSpPr>
      <p:pic>
        <p:nvPicPr>
          <p:cNvPr id="4" name="Picture 4" descr="http://ippr.org.na/wp-content/uploads/2017/03/AP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107" y="141154"/>
            <a:ext cx="7074024" cy="10004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0" y="544287"/>
            <a:ext cx="7930716" cy="1087413"/>
          </a:xfrm>
        </p:spPr>
        <p:txBody>
          <a:bodyPr>
            <a:normAutofit fontScale="90000"/>
          </a:bodyPr>
          <a:lstStyle/>
          <a:p>
            <a:pPr algn="l"/>
            <a:r>
              <a:rPr lang="en-ZA" sz="3600" b="1" dirty="0">
                <a:solidFill>
                  <a:schemeClr val="bg1"/>
                </a:solidFill>
              </a:rPr>
              <a:t>Malawi APRM Popular Sensitisation Project (MAPS) </a:t>
            </a:r>
            <a:br>
              <a:rPr lang="en-ZA" sz="3600" b="1" dirty="0">
                <a:solidFill>
                  <a:schemeClr val="bg1"/>
                </a:solidFill>
              </a:rPr>
            </a:br>
            <a:endParaRPr lang="en-ZA" sz="3600" b="1" dirty="0">
              <a:solidFill>
                <a:schemeClr val="bg1"/>
              </a:solidFill>
            </a:endParaRPr>
          </a:p>
        </p:txBody>
      </p:sp>
      <p:sp>
        <p:nvSpPr>
          <p:cNvPr id="3" name="Content Placeholder 2"/>
          <p:cNvSpPr>
            <a:spLocks noGrp="1"/>
          </p:cNvSpPr>
          <p:nvPr>
            <p:ph idx="1"/>
          </p:nvPr>
        </p:nvSpPr>
        <p:spPr>
          <a:xfrm>
            <a:off x="9346262" y="2011152"/>
            <a:ext cx="8255938" cy="7704347"/>
          </a:xfrm>
        </p:spPr>
        <p:txBody>
          <a:bodyPr>
            <a:normAutofit/>
          </a:bodyPr>
          <a:lstStyle/>
          <a:p>
            <a:pPr marL="685800" indent="-685800"/>
            <a:r>
              <a:rPr lang="en-ZA" sz="3300" dirty="0">
                <a:solidFill>
                  <a:srgbClr val="FFC000"/>
                </a:solidFill>
              </a:rPr>
              <a:t>Support for civil society and official process</a:t>
            </a:r>
          </a:p>
          <a:p>
            <a:pPr marL="685800" indent="-685800"/>
            <a:r>
              <a:rPr lang="en-ZA" sz="3300" dirty="0">
                <a:solidFill>
                  <a:srgbClr val="FFC000"/>
                </a:solidFill>
              </a:rPr>
              <a:t>Work with anchor partner:  MEJN, APRM Secretariat, govt</a:t>
            </a:r>
          </a:p>
          <a:p>
            <a:pPr marL="685800" indent="-685800"/>
            <a:r>
              <a:rPr lang="en-ZA" sz="3300" dirty="0">
                <a:solidFill>
                  <a:srgbClr val="FFC000"/>
                </a:solidFill>
              </a:rPr>
              <a:t>Sensitisation workshop with experience sharing</a:t>
            </a:r>
          </a:p>
          <a:p>
            <a:pPr marL="685800" indent="-685800"/>
            <a:r>
              <a:rPr lang="en-ZA" sz="3300" dirty="0">
                <a:solidFill>
                  <a:srgbClr val="FFC000"/>
                </a:solidFill>
              </a:rPr>
              <a:t>Form an APRM CSO Working Group </a:t>
            </a:r>
          </a:p>
          <a:p>
            <a:pPr marL="685800" indent="-685800"/>
            <a:r>
              <a:rPr lang="en-ZA" sz="3300" dirty="0">
                <a:solidFill>
                  <a:srgbClr val="FFC000"/>
                </a:solidFill>
              </a:rPr>
              <a:t>Select &amp; write up  key issues in  the MAPS submission</a:t>
            </a:r>
          </a:p>
          <a:p>
            <a:pPr marL="685800" indent="-685800"/>
            <a:r>
              <a:rPr lang="en-ZA" sz="3300" dirty="0">
                <a:solidFill>
                  <a:srgbClr val="FFC000"/>
                </a:solidFill>
              </a:rPr>
              <a:t>Validation</a:t>
            </a:r>
          </a:p>
          <a:p>
            <a:pPr marL="685800" indent="-685800"/>
            <a:r>
              <a:rPr lang="en-ZA" sz="3300" dirty="0">
                <a:solidFill>
                  <a:srgbClr val="FFC000"/>
                </a:solidFill>
              </a:rPr>
              <a:t>Launch</a:t>
            </a:r>
          </a:p>
          <a:p>
            <a:pPr marL="685800" indent="-685800"/>
            <a:r>
              <a:rPr lang="en-ZA" sz="3300" dirty="0">
                <a:solidFill>
                  <a:srgbClr val="FFC000"/>
                </a:solidFill>
              </a:rPr>
              <a:t>Dissemination strategy </a:t>
            </a:r>
          </a:p>
          <a:p>
            <a:pPr marL="685800" indent="-685800"/>
            <a:r>
              <a:rPr lang="en-ZA" sz="3300" dirty="0">
                <a:solidFill>
                  <a:srgbClr val="FFC000"/>
                </a:solidFill>
              </a:rPr>
              <a:t>Funder is SIDA</a:t>
            </a:r>
          </a:p>
        </p:txBody>
      </p:sp>
    </p:spTree>
    <p:extLst>
      <p:ext uri="{BB962C8B-B14F-4D97-AF65-F5344CB8AC3E}">
        <p14:creationId xmlns:p14="http://schemas.microsoft.com/office/powerpoint/2010/main" val="4196473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90B7C4C3FC04DAECBF6B78FC7EE1D" ma:contentTypeVersion="18" ma:contentTypeDescription="Create a new document." ma:contentTypeScope="" ma:versionID="9a991852bbb3715549af149a93095ad4">
  <xsd:schema xmlns:xsd="http://www.w3.org/2001/XMLSchema" xmlns:xs="http://www.w3.org/2001/XMLSchema" xmlns:p="http://schemas.microsoft.com/office/2006/metadata/properties" xmlns:ns2="5e5b8581-cdc7-4454-847c-acf79f8db3db" xmlns:ns3="9d389044-ebeb-46a2-8cd9-ec8425a4f13a" targetNamespace="http://schemas.microsoft.com/office/2006/metadata/properties" ma:root="true" ma:fieldsID="ef5eb8c2df7d0c2c022848a7044babb0" ns2:_="" ns3:_="">
    <xsd:import namespace="5e5b8581-cdc7-4454-847c-acf79f8db3db"/>
    <xsd:import namespace="9d389044-ebeb-46a2-8cd9-ec8425a4f1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b8581-cdc7-4454-847c-acf79f8db3d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ae9686-acda-4b4d-b151-c8ffa771d1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389044-ebeb-46a2-8cd9-ec8425a4f13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d4af3a-e4f9-46d2-b5fe-d5ba22cfa994}" ma:internalName="TaxCatchAll" ma:showField="CatchAllData" ma:web="9d389044-ebeb-46a2-8cd9-ec8425a4f1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5b8581-cdc7-4454-847c-acf79f8db3db">
      <Terms xmlns="http://schemas.microsoft.com/office/infopath/2007/PartnerControls"/>
    </lcf76f155ced4ddcb4097134ff3c332f>
    <TaxCatchAll xmlns="9d389044-ebeb-46a2-8cd9-ec8425a4f13a" xsi:nil="true"/>
  </documentManagement>
</p:properties>
</file>

<file path=customXml/itemProps1.xml><?xml version="1.0" encoding="utf-8"?>
<ds:datastoreItem xmlns:ds="http://schemas.openxmlformats.org/officeDocument/2006/customXml" ds:itemID="{E0F18E06-8642-4B7A-B8DB-85ACFE820F9F}">
  <ds:schemaRefs>
    <ds:schemaRef ds:uri="http://schemas.microsoft.com/sharepoint/v3/contenttype/forms"/>
  </ds:schemaRefs>
</ds:datastoreItem>
</file>

<file path=customXml/itemProps2.xml><?xml version="1.0" encoding="utf-8"?>
<ds:datastoreItem xmlns:ds="http://schemas.openxmlformats.org/officeDocument/2006/customXml" ds:itemID="{480316BE-C2FE-41B7-86EC-A845A4FC6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b8581-cdc7-4454-847c-acf79f8db3db"/>
    <ds:schemaRef ds:uri="9d389044-ebeb-46a2-8cd9-ec8425a4f1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93895E-0FEE-4548-9F97-9F1D903309BC}">
  <ds:schemaRef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5e5b8581-cdc7-4454-847c-acf79f8db3db"/>
    <ds:schemaRef ds:uri="http://schemas.openxmlformats.org/package/2006/metadata/core-properties"/>
    <ds:schemaRef ds:uri="9d389044-ebeb-46a2-8cd9-ec8425a4f13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486</TotalTime>
  <Words>2530</Words>
  <Application>Microsoft Office PowerPoint</Application>
  <PresentationFormat>Custom</PresentationFormat>
  <Paragraphs>224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Montserrat Classic</vt:lpstr>
      <vt:lpstr>Arial</vt:lpstr>
      <vt:lpstr>Calibri</vt:lpstr>
      <vt:lpstr>Aptos</vt:lpstr>
      <vt:lpstr>Montserrat Semi-Bold</vt:lpstr>
      <vt:lpstr>Montserrat Classic Bold</vt:lpstr>
      <vt:lpstr>Office Theme</vt:lpstr>
      <vt:lpstr>PowerPoint Presentation</vt:lpstr>
      <vt:lpstr>PowerPoint Presentation</vt:lpstr>
      <vt:lpstr>PowerPoint Presentation</vt:lpstr>
      <vt:lpstr>SAIIA and THE APRM</vt:lpstr>
      <vt:lpstr>APRM in a nutshell</vt:lpstr>
      <vt:lpstr>aprm statUs</vt:lpstr>
      <vt:lpstr>First 26+6+6 reviews</vt:lpstr>
      <vt:lpstr>APRM in Malawi –  opportunity to influence</vt:lpstr>
      <vt:lpstr>Malawi APRM Popular Sensitisation Project (MAPS)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dc:creator>Laura Rubidge</dc:creator>
  <cp:lastModifiedBy>Steven Gruzd</cp:lastModifiedBy>
  <cp:revision>5</cp:revision>
  <dcterms:created xsi:type="dcterms:W3CDTF">2006-08-16T00:00:00Z</dcterms:created>
  <dcterms:modified xsi:type="dcterms:W3CDTF">2024-07-22T16:48:46Z</dcterms:modified>
  <dc:identifier>DAGAgbMxmS0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0x01010043F90B7C4C3FC04DAECBF6B78FC7EE1D</vt:lpwstr>
  </property>
  <property fmtid="{D5CDD505-2E9C-101B-9397-08002B2CF9AE}" pid="3" name="MediaServiceImageTags">
    <vt:lpwstr/>
  </property>
</Properties>
</file>