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8" r:id="rId5"/>
    <p:sldId id="285" r:id="rId6"/>
    <p:sldId id="283" r:id="rId7"/>
    <p:sldId id="323" r:id="rId8"/>
    <p:sldId id="287" r:id="rId9"/>
    <p:sldId id="300" r:id="rId10"/>
    <p:sldId id="318" r:id="rId11"/>
    <p:sldId id="317" r:id="rId12"/>
    <p:sldId id="308" r:id="rId13"/>
    <p:sldId id="288" r:id="rId14"/>
    <p:sldId id="291" r:id="rId15"/>
    <p:sldId id="292" r:id="rId16"/>
    <p:sldId id="293" r:id="rId17"/>
    <p:sldId id="294" r:id="rId18"/>
    <p:sldId id="320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216"/>
    <a:srgbClr val="E9BE09"/>
    <a:srgbClr val="17375E"/>
    <a:srgbClr val="DFA513"/>
    <a:srgbClr val="1C254A"/>
    <a:srgbClr val="CCB15B"/>
    <a:srgbClr val="E2C410"/>
    <a:srgbClr val="E55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CED72-4DF0-49CC-B806-06E0D836348B}" v="78" dt="2024-04-04T08:07:41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uzd" userId="18255a84-f871-4e34-b037-25e56b7c4368" providerId="ADAL" clId="{F3ECED72-4DF0-49CC-B806-06E0D836348B}"/>
    <pc:docChg chg="undo custSel delSld modSld sldOrd">
      <pc:chgData name="Steven Gruzd" userId="18255a84-f871-4e34-b037-25e56b7c4368" providerId="ADAL" clId="{F3ECED72-4DF0-49CC-B806-06E0D836348B}" dt="2024-04-04T08:07:41.523" v="299" actId="20577"/>
      <pc:docMkLst>
        <pc:docMk/>
      </pc:docMkLst>
      <pc:sldChg chg="addSp delSp modSp mod">
        <pc:chgData name="Steven Gruzd" userId="18255a84-f871-4e34-b037-25e56b7c4368" providerId="ADAL" clId="{F3ECED72-4DF0-49CC-B806-06E0D836348B}" dt="2024-04-04T07:00:37.918" v="275" actId="478"/>
        <pc:sldMkLst>
          <pc:docMk/>
          <pc:sldMk cId="2894120857" sldId="268"/>
        </pc:sldMkLst>
        <pc:spChg chg="mod">
          <ac:chgData name="Steven Gruzd" userId="18255a84-f871-4e34-b037-25e56b7c4368" providerId="ADAL" clId="{F3ECED72-4DF0-49CC-B806-06E0D836348B}" dt="2024-04-03T15:20:50.860" v="111" actId="20577"/>
          <ac:spMkLst>
            <pc:docMk/>
            <pc:sldMk cId="2894120857" sldId="268"/>
            <ac:spMk id="3" creationId="{00000000-0000-0000-0000-000000000000}"/>
          </ac:spMkLst>
        </pc:spChg>
        <pc:picChg chg="add del">
          <ac:chgData name="Steven Gruzd" userId="18255a84-f871-4e34-b037-25e56b7c4368" providerId="ADAL" clId="{F3ECED72-4DF0-49CC-B806-06E0D836348B}" dt="2024-04-04T07:00:37.918" v="275" actId="478"/>
          <ac:picMkLst>
            <pc:docMk/>
            <pc:sldMk cId="2894120857" sldId="268"/>
            <ac:picMk id="2" creationId="{C1A16C87-767A-1409-3BD8-50D4C1715036}"/>
          </ac:picMkLst>
        </pc:picChg>
      </pc:sldChg>
      <pc:sldChg chg="modSp mod">
        <pc:chgData name="Steven Gruzd" userId="18255a84-f871-4e34-b037-25e56b7c4368" providerId="ADAL" clId="{F3ECED72-4DF0-49CC-B806-06E0D836348B}" dt="2024-04-03T15:22:10.300" v="127" actId="20577"/>
        <pc:sldMkLst>
          <pc:docMk/>
          <pc:sldMk cId="981441088" sldId="283"/>
        </pc:sldMkLst>
        <pc:spChg chg="mod">
          <ac:chgData name="Steven Gruzd" userId="18255a84-f871-4e34-b037-25e56b7c4368" providerId="ADAL" clId="{F3ECED72-4DF0-49CC-B806-06E0D836348B}" dt="2024-04-03T15:22:10.300" v="127" actId="20577"/>
          <ac:spMkLst>
            <pc:docMk/>
            <pc:sldMk cId="981441088" sldId="283"/>
            <ac:spMk id="7" creationId="{00000000-0000-0000-0000-000000000000}"/>
          </ac:spMkLst>
        </pc:spChg>
        <pc:picChg chg="mod">
          <ac:chgData name="Steven Gruzd" userId="18255a84-f871-4e34-b037-25e56b7c4368" providerId="ADAL" clId="{F3ECED72-4DF0-49CC-B806-06E0D836348B}" dt="2024-04-03T15:21:42.157" v="119" actId="14100"/>
          <ac:picMkLst>
            <pc:docMk/>
            <pc:sldMk cId="981441088" sldId="283"/>
            <ac:picMk id="2" creationId="{00000000-0000-0000-0000-000000000000}"/>
          </ac:picMkLst>
        </pc:picChg>
      </pc:sldChg>
      <pc:sldChg chg="modSp">
        <pc:chgData name="Steven Gruzd" userId="18255a84-f871-4e34-b037-25e56b7c4368" providerId="ADAL" clId="{F3ECED72-4DF0-49CC-B806-06E0D836348B}" dt="2024-04-03T15:35:43.422" v="260" actId="20577"/>
        <pc:sldMkLst>
          <pc:docMk/>
          <pc:sldMk cId="1156735607" sldId="287"/>
        </pc:sldMkLst>
        <pc:spChg chg="mod">
          <ac:chgData name="Steven Gruzd" userId="18255a84-f871-4e34-b037-25e56b7c4368" providerId="ADAL" clId="{F3ECED72-4DF0-49CC-B806-06E0D836348B}" dt="2024-04-03T15:35:43.422" v="260" actId="20577"/>
          <ac:spMkLst>
            <pc:docMk/>
            <pc:sldMk cId="1156735607" sldId="287"/>
            <ac:spMk id="3" creationId="{00000000-0000-0000-0000-000000000000}"/>
          </ac:spMkLst>
        </pc:spChg>
      </pc:sldChg>
      <pc:sldChg chg="modSp">
        <pc:chgData name="Steven Gruzd" userId="18255a84-f871-4e34-b037-25e56b7c4368" providerId="ADAL" clId="{F3ECED72-4DF0-49CC-B806-06E0D836348B}" dt="2024-04-03T15:37:45.352" v="270" actId="20577"/>
        <pc:sldMkLst>
          <pc:docMk/>
          <pc:sldMk cId="3038395426" sldId="288"/>
        </pc:sldMkLst>
        <pc:spChg chg="mod">
          <ac:chgData name="Steven Gruzd" userId="18255a84-f871-4e34-b037-25e56b7c4368" providerId="ADAL" clId="{F3ECED72-4DF0-49CC-B806-06E0D836348B}" dt="2024-04-03T15:37:45.352" v="270" actId="20577"/>
          <ac:spMkLst>
            <pc:docMk/>
            <pc:sldMk cId="3038395426" sldId="288"/>
            <ac:spMk id="3" creationId="{00000000-0000-0000-0000-000000000000}"/>
          </ac:spMkLst>
        </pc:spChg>
      </pc:sldChg>
      <pc:sldChg chg="modSp">
        <pc:chgData name="Steven Gruzd" userId="18255a84-f871-4e34-b037-25e56b7c4368" providerId="ADAL" clId="{F3ECED72-4DF0-49CC-B806-06E0D836348B}" dt="2024-04-04T08:07:41.523" v="299" actId="20577"/>
        <pc:sldMkLst>
          <pc:docMk/>
          <pc:sldMk cId="225968898" sldId="292"/>
        </pc:sldMkLst>
        <pc:spChg chg="mod">
          <ac:chgData name="Steven Gruzd" userId="18255a84-f871-4e34-b037-25e56b7c4368" providerId="ADAL" clId="{F3ECED72-4DF0-49CC-B806-06E0D836348B}" dt="2024-04-04T08:07:41.523" v="299" actId="20577"/>
          <ac:spMkLst>
            <pc:docMk/>
            <pc:sldMk cId="225968898" sldId="292"/>
            <ac:spMk id="3" creationId="{00000000-0000-0000-0000-000000000000}"/>
          </ac:spMkLst>
        </pc:spChg>
      </pc:sldChg>
      <pc:sldChg chg="modSp">
        <pc:chgData name="Steven Gruzd" userId="18255a84-f871-4e34-b037-25e56b7c4368" providerId="ADAL" clId="{F3ECED72-4DF0-49CC-B806-06E0D836348B}" dt="2024-04-03T15:34:20.378" v="245" actId="20577"/>
        <pc:sldMkLst>
          <pc:docMk/>
          <pc:sldMk cId="4196473310" sldId="293"/>
        </pc:sldMkLst>
        <pc:spChg chg="mod">
          <ac:chgData name="Steven Gruzd" userId="18255a84-f871-4e34-b037-25e56b7c4368" providerId="ADAL" clId="{F3ECED72-4DF0-49CC-B806-06E0D836348B}" dt="2024-04-03T15:34:20.378" v="245" actId="20577"/>
          <ac:spMkLst>
            <pc:docMk/>
            <pc:sldMk cId="4196473310" sldId="293"/>
            <ac:spMk id="3" creationId="{00000000-0000-0000-0000-000000000000}"/>
          </ac:spMkLst>
        </pc:spChg>
      </pc:sldChg>
      <pc:sldChg chg="mod modShow">
        <pc:chgData name="Steven Gruzd" userId="18255a84-f871-4e34-b037-25e56b7c4368" providerId="ADAL" clId="{F3ECED72-4DF0-49CC-B806-06E0D836348B}" dt="2024-04-03T15:37:29.596" v="261" actId="729"/>
        <pc:sldMkLst>
          <pc:docMk/>
          <pc:sldMk cId="4023147170" sldId="308"/>
        </pc:sldMkLst>
      </pc:sldChg>
      <pc:sldChg chg="modSp mod">
        <pc:chgData name="Steven Gruzd" userId="18255a84-f871-4e34-b037-25e56b7c4368" providerId="ADAL" clId="{F3ECED72-4DF0-49CC-B806-06E0D836348B}" dt="2024-04-03T15:35:20.208" v="258" actId="20577"/>
        <pc:sldMkLst>
          <pc:docMk/>
          <pc:sldMk cId="2050300222" sldId="310"/>
        </pc:sldMkLst>
        <pc:spChg chg="mod">
          <ac:chgData name="Steven Gruzd" userId="18255a84-f871-4e34-b037-25e56b7c4368" providerId="ADAL" clId="{F3ECED72-4DF0-49CC-B806-06E0D836348B}" dt="2024-04-03T15:35:20.208" v="258" actId="20577"/>
          <ac:spMkLst>
            <pc:docMk/>
            <pc:sldMk cId="2050300222" sldId="310"/>
            <ac:spMk id="3" creationId="{45109B5F-A0DB-4F79-913A-0E6085C53F2B}"/>
          </ac:spMkLst>
        </pc:spChg>
      </pc:sldChg>
      <pc:sldChg chg="del">
        <pc:chgData name="Steven Gruzd" userId="18255a84-f871-4e34-b037-25e56b7c4368" providerId="ADAL" clId="{F3ECED72-4DF0-49CC-B806-06E0D836348B}" dt="2024-04-03T15:34:34.874" v="246" actId="47"/>
        <pc:sldMkLst>
          <pc:docMk/>
          <pc:sldMk cId="2077555731" sldId="311"/>
        </pc:sldMkLst>
      </pc:sldChg>
      <pc:sldChg chg="ord">
        <pc:chgData name="Steven Gruzd" userId="18255a84-f871-4e34-b037-25e56b7c4368" providerId="ADAL" clId="{F3ECED72-4DF0-49CC-B806-06E0D836348B}" dt="2024-04-03T15:38:28.423" v="272"/>
        <pc:sldMkLst>
          <pc:docMk/>
          <pc:sldMk cId="461123678" sldId="317"/>
        </pc:sldMkLst>
      </pc:sldChg>
      <pc:sldChg chg="delSp modSp mod">
        <pc:chgData name="Steven Gruzd" userId="18255a84-f871-4e34-b037-25e56b7c4368" providerId="ADAL" clId="{F3ECED72-4DF0-49CC-B806-06E0D836348B}" dt="2024-04-03T15:33:04.994" v="217" actId="20577"/>
        <pc:sldMkLst>
          <pc:docMk/>
          <pc:sldMk cId="3974904753" sldId="318"/>
        </pc:sldMkLst>
        <pc:spChg chg="mod">
          <ac:chgData name="Steven Gruzd" userId="18255a84-f871-4e34-b037-25e56b7c4368" providerId="ADAL" clId="{F3ECED72-4DF0-49CC-B806-06E0D836348B}" dt="2024-04-03T15:33:04.994" v="217" actId="20577"/>
          <ac:spMkLst>
            <pc:docMk/>
            <pc:sldMk cId="3974904753" sldId="318"/>
            <ac:spMk id="2" creationId="{00000000-0000-0000-0000-000000000000}"/>
          </ac:spMkLst>
        </pc:spChg>
        <pc:spChg chg="mod">
          <ac:chgData name="Steven Gruzd" userId="18255a84-f871-4e34-b037-25e56b7c4368" providerId="ADAL" clId="{F3ECED72-4DF0-49CC-B806-06E0D836348B}" dt="2024-04-03T15:32:14.758" v="212" actId="20577"/>
          <ac:spMkLst>
            <pc:docMk/>
            <pc:sldMk cId="3974904753" sldId="318"/>
            <ac:spMk id="3" creationId="{00000000-0000-0000-0000-000000000000}"/>
          </ac:spMkLst>
        </pc:spChg>
        <pc:picChg chg="del">
          <ac:chgData name="Steven Gruzd" userId="18255a84-f871-4e34-b037-25e56b7c4368" providerId="ADAL" clId="{F3ECED72-4DF0-49CC-B806-06E0D836348B}" dt="2024-04-03T15:32:17.158" v="213" actId="478"/>
          <ac:picMkLst>
            <pc:docMk/>
            <pc:sldMk cId="3974904753" sldId="318"/>
            <ac:picMk id="4" creationId="{C1AD73E4-5E8D-4D0A-B4D9-5284741798D3}"/>
          </ac:picMkLst>
        </pc:picChg>
      </pc:sldChg>
      <pc:sldChg chg="modSp mod">
        <pc:chgData name="Steven Gruzd" userId="18255a84-f871-4e34-b037-25e56b7c4368" providerId="ADAL" clId="{F3ECED72-4DF0-49CC-B806-06E0D836348B}" dt="2024-04-03T15:39:08.697" v="273" actId="20577"/>
        <pc:sldMkLst>
          <pc:docMk/>
          <pc:sldMk cId="1422178441" sldId="320"/>
        </pc:sldMkLst>
        <pc:spChg chg="mod">
          <ac:chgData name="Steven Gruzd" userId="18255a84-f871-4e34-b037-25e56b7c4368" providerId="ADAL" clId="{F3ECED72-4DF0-49CC-B806-06E0D836348B}" dt="2024-04-03T15:39:08.697" v="273" actId="20577"/>
          <ac:spMkLst>
            <pc:docMk/>
            <pc:sldMk cId="1422178441" sldId="320"/>
            <ac:spMk id="2" creationId="{9EC436D7-3E7E-4E3A-ABA7-AA77DD52E351}"/>
          </ac:spMkLst>
        </pc:spChg>
        <pc:spChg chg="mod">
          <ac:chgData name="Steven Gruzd" userId="18255a84-f871-4e34-b037-25e56b7c4368" providerId="ADAL" clId="{F3ECED72-4DF0-49CC-B806-06E0D836348B}" dt="2024-04-03T15:35:06.133" v="250" actId="20577"/>
          <ac:spMkLst>
            <pc:docMk/>
            <pc:sldMk cId="1422178441" sldId="320"/>
            <ac:spMk id="3" creationId="{D77C20A3-ED85-4076-9228-567ADD4C3E6D}"/>
          </ac:spMkLst>
        </pc:spChg>
      </pc:sldChg>
      <pc:sldChg chg="ord">
        <pc:chgData name="Steven Gruzd" userId="18255a84-f871-4e34-b037-25e56b7c4368" providerId="ADAL" clId="{F3ECED72-4DF0-49CC-B806-06E0D836348B}" dt="2024-04-03T15:22:29.945" v="129"/>
        <pc:sldMkLst>
          <pc:docMk/>
          <pc:sldMk cId="1991613925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69E5A-318B-415A-8B84-E87442562240}" type="datetimeFigureOut">
              <a:rPr lang="en-ZA" smtClean="0"/>
              <a:t>2024/04/04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18CA0-39F0-4C20-B909-0A48EA2E8C8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674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8CA0-39F0-4C20-B909-0A48EA2E8C8B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676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18CA0-39F0-4C20-B909-0A48EA2E8C8B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313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18CA0-39F0-4C20-B909-0A48EA2E8C8B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607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18CA0-39F0-4C20-B909-0A48EA2E8C8B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392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18CA0-39F0-4C20-B909-0A48EA2E8C8B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698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470025"/>
          </a:xfrm>
          <a:prstGeom prst="rect">
            <a:avLst/>
          </a:prstGeom>
        </p:spPr>
        <p:txBody>
          <a:bodyPr/>
          <a:lstStyle>
            <a:lvl1pPr algn="ctr">
              <a:defRPr lang="en-ZA" sz="3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04856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spcAft>
                <a:spcPts val="2400"/>
              </a:spcAft>
              <a:buNone/>
              <a:defRPr lang="en-ZA" sz="3800" kern="120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91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600" y="2204864"/>
            <a:ext cx="8001000" cy="2520280"/>
          </a:xfrm>
          <a:prstGeom prst="rect">
            <a:avLst/>
          </a:prstGeom>
          <a:solidFill>
            <a:srgbClr val="CCB15B">
              <a:alpha val="60000"/>
            </a:srgbClr>
          </a:solidFill>
          <a:ln>
            <a:solidFill>
              <a:srgbClr val="DCB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2780928"/>
            <a:ext cx="7509520" cy="72494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+mj-lt"/>
              <a:buNone/>
              <a:defRPr lang="en-ZA" sz="32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488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962"/>
            <a:ext cx="8229600" cy="72494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ZA" sz="3200" b="1" kern="1200" cap="all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004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Font typeface="Arial" pitchFamily="34" charset="0"/>
              <a:buChar char="•"/>
              <a:defRPr lang="en-US" sz="2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marL="0" lvl="0" algn="l" defTabSz="914400" rtl="0" eaLnBrk="1" latinLnBrk="0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063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962"/>
            <a:ext cx="8229600" cy="72494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ZA" sz="3200" b="1" kern="1200" cap="all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3826768" cy="3816424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 lang="en-U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61963" indent="0" algn="l" defTabSz="914400" rtl="0" eaLnBrk="1" latinLnBrk="0" hangingPunct="1">
              <a:spcBef>
                <a:spcPct val="0"/>
              </a:spcBef>
              <a:spcAft>
                <a:spcPts val="600"/>
              </a:spcAft>
              <a:buFont typeface="Courier New" pitchFamily="49" charset="0"/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812800" indent="-228600" defTabSz="812800">
              <a:buFont typeface="Calibri" pitchFamily="34" charset="0"/>
              <a:buChar char="→"/>
              <a:defRPr lang="en-US" sz="2400" b="1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</a:lstStyle>
          <a:p>
            <a:pPr marL="0" lvl="0" algn="l" defTabSz="914400" rtl="0" eaLnBrk="1" latinLnBrk="0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64063" y="2564904"/>
            <a:ext cx="4111625" cy="381642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50800" stA="23000" endPos="31000" dir="5400000" sy="-100000" algn="bl" rotWithShape="0"/>
          </a:effectLst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836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533400" y="2895600"/>
            <a:ext cx="8153400" cy="735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solidFill>
                  <a:schemeClr val="bg1"/>
                </a:solidFill>
              </a:rPr>
              <a:t>Thank you</a:t>
            </a:r>
          </a:p>
          <a:p>
            <a:pPr algn="l"/>
            <a:endParaRPr lang="en-US" sz="3200" b="1" cap="all" dirty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5" y="1459"/>
            <a:ext cx="9159476" cy="68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2060848"/>
            <a:ext cx="8280920" cy="3029198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200" cap="all" dirty="0">
                <a:solidFill>
                  <a:srgbClr val="FFC000"/>
                </a:solidFill>
              </a:rPr>
              <a:t>THE African Peer Review Mechanism in brief and why it matters</a:t>
            </a:r>
          </a:p>
          <a:p>
            <a:pPr marL="0" indent="0" algn="ctr">
              <a:buNone/>
            </a:pPr>
            <a:r>
              <a:rPr lang="en-US" sz="3200" b="0" dirty="0">
                <a:solidFill>
                  <a:srgbClr val="FFC000"/>
                </a:solidFill>
              </a:rPr>
              <a:t>An introduction to the Malawi APRM Popular </a:t>
            </a:r>
            <a:r>
              <a:rPr lang="en-US" sz="3200" b="0" dirty="0" err="1">
                <a:solidFill>
                  <a:srgbClr val="FFC000"/>
                </a:solidFill>
              </a:rPr>
              <a:t>Sensitisation</a:t>
            </a:r>
            <a:r>
              <a:rPr lang="en-US" sz="3200" b="0" dirty="0">
                <a:solidFill>
                  <a:srgbClr val="FFC000"/>
                </a:solidFill>
              </a:rPr>
              <a:t> (MAPS) Project</a:t>
            </a:r>
          </a:p>
          <a:p>
            <a:pPr marL="0" indent="0" algn="ctr">
              <a:buNone/>
            </a:pPr>
            <a:r>
              <a:rPr lang="en-US" sz="2000" b="0" cap="all" dirty="0"/>
              <a:t>Sunbird capital hotel </a:t>
            </a:r>
          </a:p>
          <a:p>
            <a:pPr marL="0" indent="0" algn="ctr">
              <a:buNone/>
            </a:pPr>
            <a:r>
              <a:rPr lang="en-US" sz="2000" b="0" cap="all" dirty="0"/>
              <a:t> Lilongwe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000" b="0" cap="all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cap="all" dirty="0"/>
              <a:t>Steven Gruzd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000" cap="all" dirty="0"/>
              <a:t>4  APRIL 2024</a:t>
            </a:r>
            <a:endParaRPr lang="en-ZA" sz="2000" cap="al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BDFF5-4D4D-4016-AA5A-97041321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80024"/>
            <a:ext cx="5184576" cy="1136014"/>
          </a:xfrm>
          <a:prstGeom prst="rect">
            <a:avLst/>
          </a:prstGeom>
        </p:spPr>
      </p:pic>
      <p:pic>
        <p:nvPicPr>
          <p:cNvPr id="1030" name="Picture 6" descr="Flag of Malawi (1964–2010 and since 2012)">
            <a:extLst>
              <a:ext uri="{FF2B5EF4-FFF2-40B4-BE49-F238E27FC236}">
                <a16:creationId xmlns:a16="http://schemas.microsoft.com/office/drawing/2014/main" id="{EE2FDFBE-1C20-2CDB-142B-7007BDC5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2123256" cy="14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lawi Economic Justice Network- MEJN | Facebook">
            <a:extLst>
              <a:ext uri="{FF2B5EF4-FFF2-40B4-BE49-F238E27FC236}">
                <a16:creationId xmlns:a16="http://schemas.microsoft.com/office/drawing/2014/main" id="{991626B0-41C9-08B8-03FD-171A3262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1872208" cy="16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99" y="2204864"/>
            <a:ext cx="8229600" cy="724942"/>
          </a:xfrm>
        </p:spPr>
        <p:txBody>
          <a:bodyPr/>
          <a:lstStyle/>
          <a:p>
            <a:r>
              <a:rPr lang="en-ZA" sz="2800" dirty="0"/>
              <a:t>APRM in SADC: growing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00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rgbClr val="E9BE09"/>
                </a:solidFill>
              </a:rPr>
              <a:t>6 reviewed: </a:t>
            </a:r>
            <a:r>
              <a:rPr lang="en-ZA" dirty="0"/>
              <a:t>South Africa (2007, 2022), Lesotho (2009), Mozambique (2009, 2019), Mauritius (2010), Zambia (2013) &amp; Tanzania (2013), Namibia (2022 &amp; 2024)</a:t>
            </a:r>
          </a:p>
          <a:p>
            <a:pPr marL="0" indent="0">
              <a:buNone/>
            </a:pPr>
            <a:r>
              <a:rPr lang="en-ZA" dirty="0">
                <a:solidFill>
                  <a:srgbClr val="E9BE09"/>
                </a:solidFill>
              </a:rPr>
              <a:t>2 very slow: </a:t>
            </a:r>
            <a:r>
              <a:rPr lang="en-ZA" dirty="0">
                <a:solidFill>
                  <a:srgbClr val="FF0000"/>
                </a:solidFill>
              </a:rPr>
              <a:t>Malawi </a:t>
            </a:r>
            <a:r>
              <a:rPr lang="en-ZA" dirty="0"/>
              <a:t>&amp; Angola (joined 2004)</a:t>
            </a:r>
          </a:p>
          <a:p>
            <a:pPr marL="0" indent="0">
              <a:buNone/>
            </a:pPr>
            <a:r>
              <a:rPr lang="en-ZA" dirty="0">
                <a:solidFill>
                  <a:srgbClr val="E9BE09"/>
                </a:solidFill>
              </a:rPr>
              <a:t>5 newly joined: </a:t>
            </a:r>
            <a:r>
              <a:rPr lang="en-ZA" dirty="0"/>
              <a:t>Namibia (2017), Botswana (2019), Zimbabwe (2020), Seychelles (2020), DRC (2022)</a:t>
            </a:r>
          </a:p>
          <a:p>
            <a:pPr marL="0" indent="0">
              <a:buNone/>
            </a:pPr>
            <a:r>
              <a:rPr lang="en-ZA" dirty="0">
                <a:solidFill>
                  <a:srgbClr val="E9BE09"/>
                </a:solidFill>
              </a:rPr>
              <a:t>2 not joined: </a:t>
            </a:r>
            <a:r>
              <a:rPr lang="en-ZA" dirty="0"/>
              <a:t>Madagascar, eSwatini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6632"/>
            <a:ext cx="4464496" cy="19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946"/>
            <a:ext cx="8229600" cy="724942"/>
          </a:xfrm>
        </p:spPr>
        <p:txBody>
          <a:bodyPr/>
          <a:lstStyle/>
          <a:p>
            <a:r>
              <a:rPr lang="en-ZA" dirty="0"/>
              <a:t>KEY issues in SADC CRRS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3600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Reports predicted xenophobia in SA, tensions in Mozambique, constitutional crisis in Zambia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Managing diversity, electoral systems, separation of powers, corruption, public finance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Land, poverty, unemployment, education,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Inclusion of civil society crucial but contested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Good diagnosis, locally rooted, but </a:t>
            </a:r>
            <a:r>
              <a:rPr lang="en-ZA" dirty="0" err="1"/>
              <a:t>NPoAs</a:t>
            </a:r>
            <a:r>
              <a:rPr lang="en-ZA" dirty="0"/>
              <a:t> poor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Little evidence of peer pressure </a:t>
            </a:r>
          </a:p>
        </p:txBody>
      </p:sp>
    </p:spTree>
    <p:extLst>
      <p:ext uri="{BB962C8B-B14F-4D97-AF65-F5344CB8AC3E}">
        <p14:creationId xmlns:p14="http://schemas.microsoft.com/office/powerpoint/2010/main" val="7053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39962"/>
            <a:ext cx="8229600" cy="724942"/>
          </a:xfrm>
        </p:spPr>
        <p:txBody>
          <a:bodyPr/>
          <a:lstStyle/>
          <a:p>
            <a:r>
              <a:rPr lang="en-ZA" sz="2800" dirty="0"/>
              <a:t>APRM in Malawi  –  opportunity to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00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Acceded in 2004 – nothing much done since!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Institutions, personnel and plans can be influenced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Government commitment waned, but focal point is Ministry of Finance and Economic Affairs</a:t>
            </a:r>
            <a:r>
              <a:rPr lang="en-ZA" sz="2400"/>
              <a:t>, Hon MP </a:t>
            </a:r>
            <a:r>
              <a:rPr lang="en-ZA" sz="2400" dirty="0"/>
              <a:t>– rejuvenation?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Key challenges include poverty, inequality, unemployment, environment, corruption, state capture, SOE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Build on SAIIA experience to train &amp; empower civil society and parliamentarians – model used in Namibia, SA, Zambia, Tanzania, Lesotho, Uganda, Zimbabwe and Botswana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/>
              <a:t>Develop a written submission by APRM CSO Working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CBEC5-4036-F4E8-2122-378E7C3D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17" y="260648"/>
            <a:ext cx="2121592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ppr.org.na/wp-content/uploads/2017/03/AP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262" y="94102"/>
            <a:ext cx="4716016" cy="66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94102"/>
            <a:ext cx="3682752" cy="724942"/>
          </a:xfrm>
        </p:spPr>
        <p:txBody>
          <a:bodyPr/>
          <a:lstStyle/>
          <a:p>
            <a:pPr algn="r"/>
            <a:r>
              <a:rPr lang="en-ZA" sz="2400" dirty="0"/>
              <a:t>MALAWI APRM popular Sensitisation </a:t>
            </a:r>
            <a:br>
              <a:rPr lang="en-ZA" sz="2400" dirty="0"/>
            </a:br>
            <a:r>
              <a:rPr lang="en-ZA" sz="2400" dirty="0"/>
              <a:t>(MAPS)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841" y="1340768"/>
            <a:ext cx="4277166" cy="39469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Support for civil society and official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Work with anchor partner:  MEJN, APRM Secretariat, govt?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Sensitisation workshop with experience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Formed an APRM CSO Working Group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Select &amp; write up 9 key issues in  the MAPS 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Validation – 4 April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Dissemination strategy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200" dirty="0"/>
              <a:t>Funder is SIDA</a:t>
            </a:r>
          </a:p>
        </p:txBody>
      </p:sp>
    </p:spTree>
    <p:extLst>
      <p:ext uri="{BB962C8B-B14F-4D97-AF65-F5344CB8AC3E}">
        <p14:creationId xmlns:p14="http://schemas.microsoft.com/office/powerpoint/2010/main" val="41964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9213"/>
            <a:ext cx="8229600" cy="724942"/>
          </a:xfrm>
        </p:spPr>
        <p:txBody>
          <a:bodyPr/>
          <a:lstStyle/>
          <a:p>
            <a:r>
              <a:rPr lang="en-ZA" dirty="0"/>
              <a:t>Benefits for MALAWI and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73" y="2407481"/>
            <a:ext cx="8363272" cy="36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Comprehensive governance assessment, by Africa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Identify strengths, weaknesses, remedies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Opportunity for CSOs to co-create in a positive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Share best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Opens civil space, platform to raise pertinent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Attract investment and improve national brand?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Encourage others to accede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0" dirty="0"/>
              <a:t>Strengthen SADC as more countries deal with cross-boundary issues – climate, health, migration</a:t>
            </a:r>
          </a:p>
        </p:txBody>
      </p:sp>
    </p:spTree>
    <p:extLst>
      <p:ext uri="{BB962C8B-B14F-4D97-AF65-F5344CB8AC3E}">
        <p14:creationId xmlns:p14="http://schemas.microsoft.com/office/powerpoint/2010/main" val="13248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36D7-3E7E-4E3A-ABA7-AA77DD5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MAPS Provisional timetable for 2022-24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20A3-ED85-4076-9228-567ADD4C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6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Anchor Partner Selection (MEJN): September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Pre-Planning Meeting: October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Sensitisation Workshop: December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Working Group Meeting select issues, background paper commissioned: December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Working Group Meetings November to April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Validation: April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Launch: 30 June 2024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217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9B5F-A0DB-4F79-913A-0E6085C53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dirty="0"/>
              <a:t>Thank you!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r>
              <a:rPr lang="en-ZA" dirty="0"/>
              <a:t>Steven.Gruzd@saiia.org.za</a:t>
            </a:r>
          </a:p>
          <a:p>
            <a:pPr marL="0" indent="0" algn="ctr">
              <a:buNone/>
            </a:pPr>
            <a:r>
              <a:rPr lang="en-ZA" dirty="0"/>
              <a:t>@rhymeswbruised</a:t>
            </a:r>
            <a:br>
              <a:rPr lang="en-ZA" dirty="0"/>
            </a:br>
            <a:r>
              <a:rPr lang="en-ZA" dirty="0"/>
              <a:t>#EngageAPRM on Facebook</a:t>
            </a:r>
          </a:p>
        </p:txBody>
      </p:sp>
    </p:spTree>
    <p:extLst>
      <p:ext uri="{BB962C8B-B14F-4D97-AF65-F5344CB8AC3E}">
        <p14:creationId xmlns:p14="http://schemas.microsoft.com/office/powerpoint/2010/main" val="205030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SAIIA and the APRM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APRM explained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MAPS: APRM in Malawi – an opportunity to influence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34842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49587"/>
            <a:ext cx="8229600" cy="724942"/>
          </a:xfrm>
        </p:spPr>
        <p:txBody>
          <a:bodyPr/>
          <a:lstStyle/>
          <a:p>
            <a:r>
              <a:rPr lang="en-ZA" dirty="0"/>
              <a:t>SAIIA and THE APRM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524" y="2204864"/>
            <a:ext cx="8568952" cy="3960440"/>
          </a:xfrm>
        </p:spPr>
        <p:txBody>
          <a:bodyPr/>
          <a:lstStyle/>
          <a:p>
            <a:pPr lvl="1" fontAlgn="auto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ZA" sz="2600" b="0" dirty="0"/>
              <a:t>Since 1934, independent, non-governmental think tank on international affairs. Turned 90 in 2024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ZA" sz="2600" b="0" dirty="0"/>
              <a:t>5 major programmes: AGDP, EDIP, CNRP, Futures, Youth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ZA" sz="2600" b="0" dirty="0"/>
              <a:t>Worked consistently on APRM since 2002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ZA" sz="2600" b="0" dirty="0"/>
              <a:t>Research, analysis, training, consulting to the Secretariat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ZA" sz="2600" b="0" dirty="0"/>
              <a:t>Sensitised CSOs in early countries, worked on questionnaire revision, bottlenecks to development, expanded mandate, analysis of reports, media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ZA" sz="2600" b="0" dirty="0"/>
              <a:t>Developed CSO submissions in Namibia, Botswana, SA, Zimbabwe and Lesotho 2018-22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28463"/>
            <a:ext cx="3590056" cy="39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7A58-3AD9-2E29-A89B-9FF00196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2A6456-726F-6BB5-CA39-7546DCDE5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3" y="39736"/>
            <a:ext cx="2953597" cy="42127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EC87F-4E68-028B-ED08-40FBCAB0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41" y="80333"/>
            <a:ext cx="2981022" cy="4212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6D1227-5BFE-921D-6731-494A56FFD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204" y="124051"/>
            <a:ext cx="2862165" cy="4125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CC073-D306-FE03-F49A-B84752AD5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852936"/>
            <a:ext cx="2731677" cy="3894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DDEAB-DDB8-FBF9-3AC1-F69F3D014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4021174"/>
            <a:ext cx="3803448" cy="28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8" y="1642536"/>
            <a:ext cx="8229600" cy="724942"/>
          </a:xfrm>
        </p:spPr>
        <p:txBody>
          <a:bodyPr/>
          <a:lstStyle/>
          <a:p>
            <a:r>
              <a:rPr lang="en-ZA" dirty="0"/>
              <a:t>APRM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86076"/>
            <a:ext cx="8229600" cy="36004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Africa’s voluntary governance review and promotion tool established in 2003, grew out of NEPAD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Belief that dialogue, peer pressure, diplomacy &amp; civil society involvement can catalyse and support reform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Measures adherence to African &amp; global standards in 5 thematic areas, comprehensive, based on questionnaire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“Technically competent, credible, and free of political manipulation”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Set up institutions at national and continental level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Self-assessment, country review mission, peer review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Develop, fund, implement and report on </a:t>
            </a:r>
            <a:r>
              <a:rPr lang="en-ZA" sz="2400" b="0" dirty="0" err="1"/>
              <a:t>NPoA</a:t>
            </a:r>
            <a:endParaRPr lang="en-ZA" sz="2400" b="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44/55 African states, 27+6+5 reviewed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5193"/>
            <a:ext cx="3491879" cy="232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68783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APRM: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3600400"/>
          </a:xfrm>
        </p:spPr>
        <p:txBody>
          <a:bodyPr/>
          <a:lstStyle/>
          <a:p>
            <a:pPr marL="457200" indent="-457200" fontAlgn="auto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ZA" b="0" dirty="0"/>
              <a:t>Based on 105 page Questionnaire (Revised in 2012), self-assessment needs varied research &amp; consultation methods</a:t>
            </a:r>
          </a:p>
          <a:p>
            <a:pPr marL="457200" indent="-457200" fontAlgn="auto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ZA" b="0" dirty="0"/>
              <a:t>Covers almost every governance theme – choose!</a:t>
            </a:r>
          </a:p>
          <a:p>
            <a:pPr marL="457200" indent="-457200" fontAlgn="auto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ZA" b="0" dirty="0"/>
              <a:t>Envisaged as a continuous process, not a one-off</a:t>
            </a:r>
          </a:p>
          <a:p>
            <a:pPr marL="457200" indent="-457200" fontAlgn="auto">
              <a:lnSpc>
                <a:spcPct val="80000"/>
              </a:lnSpc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ZA" b="0" dirty="0"/>
              <a:t>Supposed to be a country-wide process, not just a government one. Thus, participation of civil society, academia, business, parliament is very important – on NGC, but also making written submissions</a:t>
            </a:r>
          </a:p>
          <a:p>
            <a:pPr marL="0" indent="0">
              <a:buNone/>
            </a:pPr>
            <a:endParaRPr lang="en-ZA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F30EA-5FF3-44EF-B07A-90B7E54D4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36" y="116632"/>
            <a:ext cx="392527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74241"/>
            <a:ext cx="3024336" cy="724942"/>
          </a:xfrm>
        </p:spPr>
        <p:txBody>
          <a:bodyPr/>
          <a:lstStyle/>
          <a:p>
            <a:r>
              <a:rPr lang="en-ZA" dirty="0"/>
              <a:t>First 27+6+5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6"/>
          </a:xfrm>
        </p:spPr>
        <p:txBody>
          <a:bodyPr/>
          <a:lstStyle/>
          <a:p>
            <a:pPr marL="0" indent="0">
              <a:buNone/>
            </a:pPr>
            <a:r>
              <a:rPr lang="en-ZA" sz="2000" b="0" dirty="0"/>
              <a:t>2006: Ghana, Rwanda, Kenya</a:t>
            </a:r>
          </a:p>
          <a:p>
            <a:pPr marL="0" indent="0">
              <a:buNone/>
            </a:pPr>
            <a:r>
              <a:rPr lang="en-ZA" sz="2000" b="0" dirty="0"/>
              <a:t>2007: South Africa, Algeria</a:t>
            </a:r>
          </a:p>
          <a:p>
            <a:pPr marL="0" indent="0">
              <a:buNone/>
            </a:pPr>
            <a:r>
              <a:rPr lang="en-ZA" sz="2000" b="0" dirty="0"/>
              <a:t>2008: Benin, Uganda, Nigeria, Burkina Faso</a:t>
            </a:r>
          </a:p>
          <a:p>
            <a:pPr marL="0" indent="0">
              <a:buNone/>
            </a:pPr>
            <a:r>
              <a:rPr lang="en-ZA" sz="2000" b="0" dirty="0"/>
              <a:t>2009: Mali, Mozambique, Lesotho</a:t>
            </a:r>
          </a:p>
          <a:p>
            <a:pPr marL="0" indent="0">
              <a:buNone/>
            </a:pPr>
            <a:r>
              <a:rPr lang="en-ZA" sz="2000" b="0" dirty="0"/>
              <a:t>2010: Mauritius</a:t>
            </a:r>
          </a:p>
          <a:p>
            <a:pPr marL="0" indent="0">
              <a:buNone/>
            </a:pPr>
            <a:r>
              <a:rPr lang="en-ZA" sz="2000" b="0" dirty="0"/>
              <a:t>2011: Ethiopia</a:t>
            </a:r>
          </a:p>
          <a:p>
            <a:pPr marL="0" indent="0">
              <a:buNone/>
            </a:pPr>
            <a:r>
              <a:rPr lang="en-ZA" sz="2000" b="0" dirty="0"/>
              <a:t>2012: Sierra Leone</a:t>
            </a:r>
          </a:p>
          <a:p>
            <a:pPr marL="0" indent="0">
              <a:buNone/>
            </a:pPr>
            <a:r>
              <a:rPr lang="en-ZA" sz="2000" b="0" dirty="0"/>
              <a:t>2013: Zambia, Tanzania</a:t>
            </a:r>
          </a:p>
          <a:p>
            <a:pPr marL="0" indent="0">
              <a:buNone/>
            </a:pPr>
            <a:r>
              <a:rPr lang="en-ZA" sz="2000" b="0" dirty="0"/>
              <a:t>2017: Chad, Djibouti, Senegal, Kenya II</a:t>
            </a:r>
          </a:p>
          <a:p>
            <a:pPr marL="0" indent="0">
              <a:buNone/>
            </a:pPr>
            <a:r>
              <a:rPr lang="en-ZA" sz="2000" b="0" dirty="0"/>
              <a:t>2018: Sudan, Uganda II</a:t>
            </a:r>
          </a:p>
          <a:p>
            <a:pPr marL="0" indent="0">
              <a:buNone/>
            </a:pPr>
            <a:r>
              <a:rPr lang="en-ZA" sz="2000" b="0" dirty="0"/>
              <a:t>2019: Côte d’Ivoire, Mozambique II</a:t>
            </a:r>
          </a:p>
          <a:p>
            <a:pPr marL="0" indent="0">
              <a:buNone/>
            </a:pPr>
            <a:r>
              <a:rPr lang="en-ZA" sz="2000" b="0" dirty="0"/>
              <a:t>2020: Egypt, TRs Namibia2021: Liberia, TR of Zambia, Sierra Leone</a:t>
            </a:r>
          </a:p>
          <a:p>
            <a:pPr marL="0" indent="0">
              <a:buNone/>
            </a:pPr>
            <a:r>
              <a:rPr lang="en-ZA" sz="2000" b="0" dirty="0"/>
              <a:t>2022: Namibia, South Africa II,  Nigeria II, TR Kenya</a:t>
            </a:r>
          </a:p>
          <a:p>
            <a:pPr marL="0" indent="0">
              <a:buNone/>
            </a:pPr>
            <a:r>
              <a:rPr lang="en-ZA" sz="2000" b="0" dirty="0"/>
              <a:t>2023: Niger, TR Djibouti, UGC AGR   2024: Namibia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5E267-F727-489F-94AD-F84E29DB6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BC3B-7BA4-4BF1-B4F0-A7FFDE02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aprm</a:t>
            </a:r>
            <a:r>
              <a:rPr lang="en-ZA" dirty="0"/>
              <a:t> </a:t>
            </a:r>
            <a:r>
              <a:rPr lang="en-ZA" dirty="0" err="1"/>
              <a:t>statUs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17E4-3666-4E1E-85C4-EB4B708A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3682752" cy="3600400"/>
          </a:xfrm>
        </p:spPr>
        <p:txBody>
          <a:bodyPr/>
          <a:lstStyle/>
          <a:p>
            <a:pPr marL="0" indent="0">
              <a:buNone/>
            </a:pPr>
            <a:r>
              <a:rPr lang="en-ZA" sz="2200" dirty="0"/>
              <a:t>	2</a:t>
            </a:r>
            <a:r>
              <a:rPr lang="en-ZA" sz="2200" baseline="30000" dirty="0"/>
              <a:t>ND</a:t>
            </a:r>
            <a:r>
              <a:rPr lang="en-ZA" sz="2200" dirty="0"/>
              <a:t> review completed</a:t>
            </a:r>
          </a:p>
          <a:p>
            <a:pPr marL="0" indent="0">
              <a:buNone/>
            </a:pPr>
            <a:r>
              <a:rPr lang="en-ZA" sz="2200" dirty="0"/>
              <a:t>	1</a:t>
            </a:r>
            <a:r>
              <a:rPr lang="en-ZA" sz="2200" baseline="30000" dirty="0"/>
              <a:t>st</a:t>
            </a:r>
            <a:r>
              <a:rPr lang="en-ZA" sz="2200" dirty="0"/>
              <a:t> review completed</a:t>
            </a:r>
          </a:p>
          <a:p>
            <a:pPr marL="0" indent="0">
              <a:buNone/>
            </a:pPr>
            <a:r>
              <a:rPr lang="en-ZA" sz="2200" dirty="0"/>
              <a:t>	New or slow</a:t>
            </a:r>
          </a:p>
          <a:p>
            <a:pPr marL="0" indent="0">
              <a:buNone/>
            </a:pPr>
            <a:r>
              <a:rPr lang="en-ZA" sz="2200" dirty="0"/>
              <a:t>	Not in APRM</a:t>
            </a:r>
          </a:p>
          <a:p>
            <a:pPr marL="0" indent="0">
              <a:buNone/>
            </a:pPr>
            <a:endParaRPr lang="en-Z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/>
              <a:t>40/55 African states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/>
              <a:t>22+3 reviewed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/>
              <a:t>3 Targeted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0" dirty="0"/>
              <a:t>Universal Accession by 2023</a:t>
            </a:r>
          </a:p>
          <a:p>
            <a:pPr marL="0" indent="0">
              <a:buNone/>
            </a:pPr>
            <a:endParaRPr lang="en-ZA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DD17E-78FD-4225-ADCF-F07402B8AF71}"/>
              </a:ext>
            </a:extLst>
          </p:cNvPr>
          <p:cNvSpPr/>
          <p:nvPr/>
        </p:nvSpPr>
        <p:spPr>
          <a:xfrm>
            <a:off x="611560" y="2636912"/>
            <a:ext cx="28803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8B4FA-02BD-4C6F-9AF5-D39FFC8A3C79}"/>
              </a:ext>
            </a:extLst>
          </p:cNvPr>
          <p:cNvSpPr/>
          <p:nvPr/>
        </p:nvSpPr>
        <p:spPr>
          <a:xfrm>
            <a:off x="594506" y="3050211"/>
            <a:ext cx="288032" cy="288032"/>
          </a:xfrm>
          <a:prstGeom prst="rect">
            <a:avLst/>
          </a:prstGeom>
          <a:solidFill>
            <a:srgbClr val="DD82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F1DB2-24C4-4E8D-B98D-BB5DCFDC1A36}"/>
              </a:ext>
            </a:extLst>
          </p:cNvPr>
          <p:cNvSpPr/>
          <p:nvPr/>
        </p:nvSpPr>
        <p:spPr>
          <a:xfrm>
            <a:off x="598510" y="3458784"/>
            <a:ext cx="28803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A3E4D-7E4D-4066-84FD-965229AEAA8F}"/>
              </a:ext>
            </a:extLst>
          </p:cNvPr>
          <p:cNvSpPr/>
          <p:nvPr/>
        </p:nvSpPr>
        <p:spPr>
          <a:xfrm>
            <a:off x="595357" y="3867357"/>
            <a:ext cx="2880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23B642C-2E29-841F-67E1-0D3E9A5B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57"/>
            <a:ext cx="6447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00400"/>
          </a:xfrm>
        </p:spPr>
        <p:txBody>
          <a:bodyPr/>
          <a:lstStyle/>
          <a:p>
            <a:pPr marL="342900" indent="-342900" fontAlgn="auto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“Peers”? Countries with different political outlooks/ levels of development, varying political commitment</a:t>
            </a:r>
          </a:p>
          <a:p>
            <a:pPr marL="342900" indent="-342900" fontAlgn="auto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Logistics, support, financing, stamina, M&amp;E</a:t>
            </a:r>
          </a:p>
          <a:p>
            <a:pPr marL="342900" indent="-342900" fontAlgn="auto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CSOs: interested but have difficulty making  meaningful input</a:t>
            </a:r>
          </a:p>
          <a:p>
            <a:pPr marL="342900" indent="-342900" fontAlgn="auto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Media: shown modest interest – process is highly technical</a:t>
            </a:r>
          </a:p>
          <a:p>
            <a:pPr marL="342900" indent="-342900" fontAlgn="auto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Time: multi-year process for most countries</a:t>
            </a:r>
          </a:p>
          <a:p>
            <a:pPr marL="342900" indent="-342900" fontAlgn="auto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Implementation of </a:t>
            </a:r>
            <a:r>
              <a:rPr lang="en-ZA" sz="2400" b="0" dirty="0" err="1"/>
              <a:t>NPoAs</a:t>
            </a:r>
            <a:endParaRPr lang="en-ZA" sz="2400" b="0" dirty="0"/>
          </a:p>
          <a:p>
            <a:pPr marL="342900" indent="-342900" fontAlgn="auto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ZA" sz="2400" b="0" dirty="0"/>
              <a:t>Has it worked? Ibrahim Index  - governance has flatlined Leadership, domestic or external reasons, and funding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F4E45-C077-4FB5-98BD-251B3614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90B7C4C3FC04DAECBF6B78FC7EE1D" ma:contentTypeVersion="18" ma:contentTypeDescription="Create a new document." ma:contentTypeScope="" ma:versionID="9a991852bbb3715549af149a93095ad4">
  <xsd:schema xmlns:xsd="http://www.w3.org/2001/XMLSchema" xmlns:xs="http://www.w3.org/2001/XMLSchema" xmlns:p="http://schemas.microsoft.com/office/2006/metadata/properties" xmlns:ns2="5e5b8581-cdc7-4454-847c-acf79f8db3db" xmlns:ns3="9d389044-ebeb-46a2-8cd9-ec8425a4f13a" targetNamespace="http://schemas.microsoft.com/office/2006/metadata/properties" ma:root="true" ma:fieldsID="ef5eb8c2df7d0c2c022848a7044babb0" ns2:_="" ns3:_="">
    <xsd:import namespace="5e5b8581-cdc7-4454-847c-acf79f8db3db"/>
    <xsd:import namespace="9d389044-ebeb-46a2-8cd9-ec8425a4f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2:MediaServiceOCR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b8581-cdc7-4454-847c-acf79f8db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ae9686-acda-4b4d-b151-c8ffa771d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89044-ebeb-46a2-8cd9-ec8425a4f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d4af3a-e4f9-46d2-b5fe-d5ba22cfa994}" ma:internalName="TaxCatchAll" ma:showField="CatchAllData" ma:web="9d389044-ebeb-46a2-8cd9-ec8425a4f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5b8581-cdc7-4454-847c-acf79f8db3db">
      <Terms xmlns="http://schemas.microsoft.com/office/infopath/2007/PartnerControls"/>
    </lcf76f155ced4ddcb4097134ff3c332f>
    <TaxCatchAll xmlns="9d389044-ebeb-46a2-8cd9-ec8425a4f13a" xsi:nil="true"/>
  </documentManagement>
</p:properties>
</file>

<file path=customXml/itemProps1.xml><?xml version="1.0" encoding="utf-8"?>
<ds:datastoreItem xmlns:ds="http://schemas.openxmlformats.org/officeDocument/2006/customXml" ds:itemID="{F36E6AC8-4050-4255-81A2-198D6DBED1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E191E-673E-4158-A52F-F89EF711A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b8581-cdc7-4454-847c-acf79f8db3db"/>
    <ds:schemaRef ds:uri="9d389044-ebeb-46a2-8cd9-ec8425a4f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9EFD85-A429-4D83-8DAD-BEFC3AE7C057}">
  <ds:schemaRefs>
    <ds:schemaRef ds:uri="http://schemas.openxmlformats.org/package/2006/metadata/core-properties"/>
    <ds:schemaRef ds:uri="5e5b8581-cdc7-4454-847c-acf79f8db3db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9d389044-ebeb-46a2-8cd9-ec8425a4f13a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979</Words>
  <Application>Microsoft Office PowerPoint</Application>
  <PresentationFormat>On-screen Show (4:3)</PresentationFormat>
  <Paragraphs>121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PowerPoint Presentation</vt:lpstr>
      <vt:lpstr>Outline</vt:lpstr>
      <vt:lpstr>SAIIA and THE APRM</vt:lpstr>
      <vt:lpstr>PowerPoint Presentation</vt:lpstr>
      <vt:lpstr>APRM in a nutshell</vt:lpstr>
      <vt:lpstr>APRM: THE BASICS</vt:lpstr>
      <vt:lpstr>First 27+6+5 reviews</vt:lpstr>
      <vt:lpstr>aprm statUs</vt:lpstr>
      <vt:lpstr>Challenges</vt:lpstr>
      <vt:lpstr>APRM in SADC: growing membership</vt:lpstr>
      <vt:lpstr>KEY issues in SADC CRRS</vt:lpstr>
      <vt:lpstr>APRM in Malawi  –  opportunity to influence</vt:lpstr>
      <vt:lpstr>MALAWI APRM popular Sensitisation  (MAPS) project</vt:lpstr>
      <vt:lpstr>Benefits for MALAWI and the region</vt:lpstr>
      <vt:lpstr>MAPS Provisional timetable for 2022-24</vt:lpstr>
      <vt:lpstr>PowerPoint Presentation</vt:lpstr>
    </vt:vector>
  </TitlesOfParts>
  <Company>SAIIA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Riona Judge Mccormack</dc:creator>
  <cp:lastModifiedBy>Steven Gruzd</cp:lastModifiedBy>
  <cp:revision>136</cp:revision>
  <dcterms:created xsi:type="dcterms:W3CDTF">2013-01-04T14:19:12Z</dcterms:created>
  <dcterms:modified xsi:type="dcterms:W3CDTF">2024-04-04T08:07:44Z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0x01010043F90B7C4C3FC04DAECBF6B78FC7EE1D</vt:lpwstr>
  </property>
  <property fmtid="{D5CDD505-2E9C-101B-9397-08002B2CF9AE}" pid="3" name="MediaServiceImageTags">
    <vt:lpwstr/>
  </property>
</Properties>
</file>